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5D01CF-7AC4-4658-B5B4-13656FA11726}" type="datetimeFigureOut">
              <a:rPr lang="en-US" smtClean="0"/>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24CA84-207F-4CC2-809C-C45993964EF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p:spPr>
      </p:sp>
      <p:sp>
        <p:nvSpPr>
          <p:cNvPr id="1259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25956" name="Slide Number Placeholder 3"/>
          <p:cNvSpPr>
            <a:spLocks noGrp="1"/>
          </p:cNvSpPr>
          <p:nvPr>
            <p:ph type="sldNum" sz="quarter" idx="5"/>
          </p:nvPr>
        </p:nvSpPr>
        <p:spPr bwMode="auto">
          <a:noFill/>
          <a:ln>
            <a:miter lim="800000"/>
            <a:headEnd/>
            <a:tailEnd/>
          </a:ln>
        </p:spPr>
        <p:txBody>
          <a:bodyPr/>
          <a:lstStyle/>
          <a:p>
            <a:fld id="{65C6C43A-0283-4084-93F4-F2A7E5018BCC}" type="slidenum">
              <a:rPr lang="sw-KE"/>
              <a:pPr/>
              <a:t>2</a:t>
            </a:fld>
            <a:endParaRPr lang="sw-K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p:spPr>
      </p:sp>
      <p:sp>
        <p:nvSpPr>
          <p:cNvPr id="1443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4388" name="Slide Number Placeholder 3"/>
          <p:cNvSpPr>
            <a:spLocks noGrp="1"/>
          </p:cNvSpPr>
          <p:nvPr>
            <p:ph type="sldNum" sz="quarter" idx="5"/>
          </p:nvPr>
        </p:nvSpPr>
        <p:spPr bwMode="auto">
          <a:noFill/>
          <a:ln>
            <a:miter lim="800000"/>
            <a:headEnd/>
            <a:tailEnd/>
          </a:ln>
        </p:spPr>
        <p:txBody>
          <a:bodyPr/>
          <a:lstStyle/>
          <a:p>
            <a:fld id="{BD6AA89E-5989-4704-95C7-2713555945DD}" type="slidenum">
              <a:rPr lang="sw-KE"/>
              <a:pPr/>
              <a:t>11</a:t>
            </a:fld>
            <a:endParaRPr lang="sw-K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p:spPr>
      </p:sp>
      <p:sp>
        <p:nvSpPr>
          <p:cNvPr id="1464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6436" name="Slide Number Placeholder 3"/>
          <p:cNvSpPr>
            <a:spLocks noGrp="1"/>
          </p:cNvSpPr>
          <p:nvPr>
            <p:ph type="sldNum" sz="quarter" idx="5"/>
          </p:nvPr>
        </p:nvSpPr>
        <p:spPr bwMode="auto">
          <a:noFill/>
          <a:ln>
            <a:miter lim="800000"/>
            <a:headEnd/>
            <a:tailEnd/>
          </a:ln>
        </p:spPr>
        <p:txBody>
          <a:bodyPr/>
          <a:lstStyle/>
          <a:p>
            <a:fld id="{638231EC-F305-4DE7-8626-27FE692323CD}" type="slidenum">
              <a:rPr lang="sw-KE"/>
              <a:pPr/>
              <a:t>12</a:t>
            </a:fld>
            <a:endParaRPr lang="sw-K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p:spPr>
      </p:sp>
      <p:sp>
        <p:nvSpPr>
          <p:cNvPr id="1484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8484" name="Slide Number Placeholder 3"/>
          <p:cNvSpPr>
            <a:spLocks noGrp="1"/>
          </p:cNvSpPr>
          <p:nvPr>
            <p:ph type="sldNum" sz="quarter" idx="5"/>
          </p:nvPr>
        </p:nvSpPr>
        <p:spPr bwMode="auto">
          <a:noFill/>
          <a:ln>
            <a:miter lim="800000"/>
            <a:headEnd/>
            <a:tailEnd/>
          </a:ln>
        </p:spPr>
        <p:txBody>
          <a:bodyPr/>
          <a:lstStyle/>
          <a:p>
            <a:fld id="{DE4DDBAE-0550-4C78-8ECE-3D6D040FCBAB}" type="slidenum">
              <a:rPr lang="sw-KE"/>
              <a:pPr/>
              <a:t>13</a:t>
            </a:fld>
            <a:endParaRPr lang="sw-K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bwMode="auto">
          <a:noFill/>
          <a:ln>
            <a:solidFill>
              <a:srgbClr val="000000"/>
            </a:solidFill>
            <a:miter lim="800000"/>
            <a:headEnd/>
            <a:tailEnd/>
          </a:ln>
        </p:spPr>
      </p:sp>
      <p:sp>
        <p:nvSpPr>
          <p:cNvPr id="150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50532" name="Slide Number Placeholder 3"/>
          <p:cNvSpPr>
            <a:spLocks noGrp="1"/>
          </p:cNvSpPr>
          <p:nvPr>
            <p:ph type="sldNum" sz="quarter" idx="5"/>
          </p:nvPr>
        </p:nvSpPr>
        <p:spPr bwMode="auto">
          <a:noFill/>
          <a:ln>
            <a:miter lim="800000"/>
            <a:headEnd/>
            <a:tailEnd/>
          </a:ln>
        </p:spPr>
        <p:txBody>
          <a:bodyPr/>
          <a:lstStyle/>
          <a:p>
            <a:fld id="{862ED0ED-0B41-42F5-8980-6BFA654EF775}" type="slidenum">
              <a:rPr lang="sw-KE"/>
              <a:pPr/>
              <a:t>14</a:t>
            </a:fld>
            <a:endParaRPr lang="sw-K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p:spPr>
      </p:sp>
      <p:sp>
        <p:nvSpPr>
          <p:cNvPr id="152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52580" name="Slide Number Placeholder 3"/>
          <p:cNvSpPr>
            <a:spLocks noGrp="1"/>
          </p:cNvSpPr>
          <p:nvPr>
            <p:ph type="sldNum" sz="quarter" idx="5"/>
          </p:nvPr>
        </p:nvSpPr>
        <p:spPr bwMode="auto">
          <a:noFill/>
          <a:ln>
            <a:miter lim="800000"/>
            <a:headEnd/>
            <a:tailEnd/>
          </a:ln>
        </p:spPr>
        <p:txBody>
          <a:bodyPr/>
          <a:lstStyle/>
          <a:p>
            <a:fld id="{FB11D9F4-F98A-47B2-9D20-1E757B43836D}" type="slidenum">
              <a:rPr lang="sw-KE"/>
              <a:pPr/>
              <a:t>15</a:t>
            </a:fld>
            <a:endParaRPr lang="sw-K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p:spPr>
      </p:sp>
      <p:sp>
        <p:nvSpPr>
          <p:cNvPr id="154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54628" name="Slide Number Placeholder 3"/>
          <p:cNvSpPr>
            <a:spLocks noGrp="1"/>
          </p:cNvSpPr>
          <p:nvPr>
            <p:ph type="sldNum" sz="quarter" idx="5"/>
          </p:nvPr>
        </p:nvSpPr>
        <p:spPr bwMode="auto">
          <a:noFill/>
          <a:ln>
            <a:miter lim="800000"/>
            <a:headEnd/>
            <a:tailEnd/>
          </a:ln>
        </p:spPr>
        <p:txBody>
          <a:bodyPr/>
          <a:lstStyle/>
          <a:p>
            <a:fld id="{75E13299-8F94-4A70-A110-683AC8FACB83}" type="slidenum">
              <a:rPr lang="sw-KE"/>
              <a:pPr/>
              <a:t>16</a:t>
            </a:fld>
            <a:endParaRPr lang="sw-K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p:spPr>
      </p:sp>
      <p:sp>
        <p:nvSpPr>
          <p:cNvPr id="156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56676" name="Slide Number Placeholder 3"/>
          <p:cNvSpPr>
            <a:spLocks noGrp="1"/>
          </p:cNvSpPr>
          <p:nvPr>
            <p:ph type="sldNum" sz="quarter" idx="5"/>
          </p:nvPr>
        </p:nvSpPr>
        <p:spPr bwMode="auto">
          <a:noFill/>
          <a:ln>
            <a:miter lim="800000"/>
            <a:headEnd/>
            <a:tailEnd/>
          </a:ln>
        </p:spPr>
        <p:txBody>
          <a:bodyPr/>
          <a:lstStyle/>
          <a:p>
            <a:fld id="{9C618D0B-0A46-4D7C-8C74-04AC36C2B119}" type="slidenum">
              <a:rPr lang="sw-KE"/>
              <a:pPr/>
              <a:t>17</a:t>
            </a:fld>
            <a:endParaRPr lang="sw-K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p:spPr>
      </p:sp>
      <p:sp>
        <p:nvSpPr>
          <p:cNvPr id="158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58724" name="Slide Number Placeholder 3"/>
          <p:cNvSpPr>
            <a:spLocks noGrp="1"/>
          </p:cNvSpPr>
          <p:nvPr>
            <p:ph type="sldNum" sz="quarter" idx="5"/>
          </p:nvPr>
        </p:nvSpPr>
        <p:spPr bwMode="auto">
          <a:noFill/>
          <a:ln>
            <a:miter lim="800000"/>
            <a:headEnd/>
            <a:tailEnd/>
          </a:ln>
        </p:spPr>
        <p:txBody>
          <a:bodyPr/>
          <a:lstStyle/>
          <a:p>
            <a:fld id="{C443FA75-E957-4C7A-A027-81D4873717A7}" type="slidenum">
              <a:rPr lang="sw-KE"/>
              <a:pPr/>
              <a:t>18</a:t>
            </a:fld>
            <a:endParaRPr lang="sw-K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p:spPr>
      </p:sp>
      <p:sp>
        <p:nvSpPr>
          <p:cNvPr id="160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60772" name="Slide Number Placeholder 3"/>
          <p:cNvSpPr>
            <a:spLocks noGrp="1"/>
          </p:cNvSpPr>
          <p:nvPr>
            <p:ph type="sldNum" sz="quarter" idx="5"/>
          </p:nvPr>
        </p:nvSpPr>
        <p:spPr bwMode="auto">
          <a:noFill/>
          <a:ln>
            <a:miter lim="800000"/>
            <a:headEnd/>
            <a:tailEnd/>
          </a:ln>
        </p:spPr>
        <p:txBody>
          <a:bodyPr/>
          <a:lstStyle/>
          <a:p>
            <a:fld id="{E26466B6-A177-4D1C-AECC-4CFBC56CC757}" type="slidenum">
              <a:rPr lang="sw-KE"/>
              <a:pPr/>
              <a:t>19</a:t>
            </a:fld>
            <a:endParaRPr lang="sw-K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p:spPr>
      </p:sp>
      <p:sp>
        <p:nvSpPr>
          <p:cNvPr id="162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62820" name="Slide Number Placeholder 3"/>
          <p:cNvSpPr>
            <a:spLocks noGrp="1"/>
          </p:cNvSpPr>
          <p:nvPr>
            <p:ph type="sldNum" sz="quarter" idx="5"/>
          </p:nvPr>
        </p:nvSpPr>
        <p:spPr bwMode="auto">
          <a:noFill/>
          <a:ln>
            <a:miter lim="800000"/>
            <a:headEnd/>
            <a:tailEnd/>
          </a:ln>
        </p:spPr>
        <p:txBody>
          <a:bodyPr/>
          <a:lstStyle/>
          <a:p>
            <a:fld id="{96AED50F-536B-4B54-AACB-F66DB964BFEF}" type="slidenum">
              <a:rPr lang="sw-KE"/>
              <a:pPr/>
              <a:t>20</a:t>
            </a:fld>
            <a:endParaRPr lang="sw-K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a:lstStyle/>
          <a:p>
            <a:fld id="{478D8BFB-E568-4904-9C19-6691D6C5CFBB}" type="slidenum">
              <a:rPr lang="sw-KE"/>
              <a:pPr/>
              <a:t>3</a:t>
            </a:fld>
            <a:endParaRPr lang="sw-K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bwMode="auto">
          <a:noFill/>
          <a:ln>
            <a:solidFill>
              <a:srgbClr val="000000"/>
            </a:solidFill>
            <a:miter lim="800000"/>
            <a:headEnd/>
            <a:tailEnd/>
          </a:ln>
        </p:spPr>
      </p:sp>
      <p:sp>
        <p:nvSpPr>
          <p:cNvPr id="164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64868" name="Slide Number Placeholder 3"/>
          <p:cNvSpPr>
            <a:spLocks noGrp="1"/>
          </p:cNvSpPr>
          <p:nvPr>
            <p:ph type="sldNum" sz="quarter" idx="5"/>
          </p:nvPr>
        </p:nvSpPr>
        <p:spPr bwMode="auto">
          <a:noFill/>
          <a:ln>
            <a:miter lim="800000"/>
            <a:headEnd/>
            <a:tailEnd/>
          </a:ln>
        </p:spPr>
        <p:txBody>
          <a:bodyPr/>
          <a:lstStyle/>
          <a:p>
            <a:fld id="{C4D0DAEC-8DCC-499E-BF75-6F361C452D50}" type="slidenum">
              <a:rPr lang="sw-KE"/>
              <a:pPr/>
              <a:t>21</a:t>
            </a:fld>
            <a:endParaRPr lang="sw-K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66916" name="Slide Number Placeholder 3"/>
          <p:cNvSpPr>
            <a:spLocks noGrp="1"/>
          </p:cNvSpPr>
          <p:nvPr>
            <p:ph type="sldNum" sz="quarter" idx="5"/>
          </p:nvPr>
        </p:nvSpPr>
        <p:spPr bwMode="auto">
          <a:noFill/>
          <a:ln>
            <a:miter lim="800000"/>
            <a:headEnd/>
            <a:tailEnd/>
          </a:ln>
        </p:spPr>
        <p:txBody>
          <a:bodyPr/>
          <a:lstStyle/>
          <a:p>
            <a:fld id="{58FAFFD4-9AB7-4EA0-B79C-0E1D676844D9}" type="slidenum">
              <a:rPr lang="sw-KE"/>
              <a:pPr/>
              <a:t>22</a:t>
            </a:fld>
            <a:endParaRPr lang="sw-K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bwMode="auto">
          <a:noFill/>
          <a:ln>
            <a:solidFill>
              <a:srgbClr val="000000"/>
            </a:solidFill>
            <a:miter lim="800000"/>
            <a:headEnd/>
            <a:tailEnd/>
          </a:ln>
        </p:spPr>
      </p:sp>
      <p:sp>
        <p:nvSpPr>
          <p:cNvPr id="168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68964" name="Slide Number Placeholder 3"/>
          <p:cNvSpPr>
            <a:spLocks noGrp="1"/>
          </p:cNvSpPr>
          <p:nvPr>
            <p:ph type="sldNum" sz="quarter" idx="5"/>
          </p:nvPr>
        </p:nvSpPr>
        <p:spPr bwMode="auto">
          <a:noFill/>
          <a:ln>
            <a:miter lim="800000"/>
            <a:headEnd/>
            <a:tailEnd/>
          </a:ln>
        </p:spPr>
        <p:txBody>
          <a:bodyPr/>
          <a:lstStyle/>
          <a:p>
            <a:fld id="{E41737D3-8EAB-4AA3-988F-85A4D45ABA83}" type="slidenum">
              <a:rPr lang="sw-KE"/>
              <a:pPr/>
              <a:t>23</a:t>
            </a:fld>
            <a:endParaRPr lang="sw-K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30052" name="Slide Number Placeholder 3"/>
          <p:cNvSpPr>
            <a:spLocks noGrp="1"/>
          </p:cNvSpPr>
          <p:nvPr>
            <p:ph type="sldNum" sz="quarter" idx="5"/>
          </p:nvPr>
        </p:nvSpPr>
        <p:spPr bwMode="auto">
          <a:noFill/>
          <a:ln>
            <a:miter lim="800000"/>
            <a:headEnd/>
            <a:tailEnd/>
          </a:ln>
        </p:spPr>
        <p:txBody>
          <a:bodyPr/>
          <a:lstStyle/>
          <a:p>
            <a:fld id="{CEEDA44C-26C0-4B9E-8589-466A8DB0B31A}" type="slidenum">
              <a:rPr lang="sw-KE"/>
              <a:pPr/>
              <a:t>4</a:t>
            </a:fld>
            <a:endParaRPr lang="sw-K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32100" name="Slide Number Placeholder 3"/>
          <p:cNvSpPr>
            <a:spLocks noGrp="1"/>
          </p:cNvSpPr>
          <p:nvPr>
            <p:ph type="sldNum" sz="quarter" idx="5"/>
          </p:nvPr>
        </p:nvSpPr>
        <p:spPr bwMode="auto">
          <a:noFill/>
          <a:ln>
            <a:miter lim="800000"/>
            <a:headEnd/>
            <a:tailEnd/>
          </a:ln>
        </p:spPr>
        <p:txBody>
          <a:bodyPr/>
          <a:lstStyle/>
          <a:p>
            <a:fld id="{CB277D54-3CB0-47DF-9D49-8FF652BCB58D}" type="slidenum">
              <a:rPr lang="sw-KE"/>
              <a:pPr/>
              <a:t>5</a:t>
            </a:fld>
            <a:endParaRPr lang="sw-K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34148" name="Slide Number Placeholder 3"/>
          <p:cNvSpPr>
            <a:spLocks noGrp="1"/>
          </p:cNvSpPr>
          <p:nvPr>
            <p:ph type="sldNum" sz="quarter" idx="5"/>
          </p:nvPr>
        </p:nvSpPr>
        <p:spPr bwMode="auto">
          <a:noFill/>
          <a:ln>
            <a:miter lim="800000"/>
            <a:headEnd/>
            <a:tailEnd/>
          </a:ln>
        </p:spPr>
        <p:txBody>
          <a:bodyPr/>
          <a:lstStyle/>
          <a:p>
            <a:fld id="{9580DB5A-114E-4F94-9830-DED9D65C7FF4}" type="slidenum">
              <a:rPr lang="sw-KE"/>
              <a:pPr/>
              <a:t>6</a:t>
            </a:fld>
            <a:endParaRPr lang="sw-K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p:spPr>
      </p:sp>
      <p:sp>
        <p:nvSpPr>
          <p:cNvPr id="1361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36196" name="Slide Number Placeholder 3"/>
          <p:cNvSpPr>
            <a:spLocks noGrp="1"/>
          </p:cNvSpPr>
          <p:nvPr>
            <p:ph type="sldNum" sz="quarter" idx="5"/>
          </p:nvPr>
        </p:nvSpPr>
        <p:spPr bwMode="auto">
          <a:noFill/>
          <a:ln>
            <a:miter lim="800000"/>
            <a:headEnd/>
            <a:tailEnd/>
          </a:ln>
        </p:spPr>
        <p:txBody>
          <a:bodyPr/>
          <a:lstStyle/>
          <a:p>
            <a:fld id="{8DEC71E0-B4B1-47EC-ACB3-B28D7ED251A7}" type="slidenum">
              <a:rPr lang="sw-KE"/>
              <a:pPr/>
              <a:t>7</a:t>
            </a:fld>
            <a:endParaRPr lang="sw-K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38244" name="Slide Number Placeholder 3"/>
          <p:cNvSpPr>
            <a:spLocks noGrp="1"/>
          </p:cNvSpPr>
          <p:nvPr>
            <p:ph type="sldNum" sz="quarter" idx="5"/>
          </p:nvPr>
        </p:nvSpPr>
        <p:spPr bwMode="auto">
          <a:noFill/>
          <a:ln>
            <a:miter lim="800000"/>
            <a:headEnd/>
            <a:tailEnd/>
          </a:ln>
        </p:spPr>
        <p:txBody>
          <a:bodyPr/>
          <a:lstStyle/>
          <a:p>
            <a:fld id="{3CDAA654-01D1-4779-A28A-75458D53A091}" type="slidenum">
              <a:rPr lang="sw-KE"/>
              <a:pPr/>
              <a:t>8</a:t>
            </a:fld>
            <a:endParaRPr lang="sw-K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1402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0292" name="Slide Number Placeholder 3"/>
          <p:cNvSpPr>
            <a:spLocks noGrp="1"/>
          </p:cNvSpPr>
          <p:nvPr>
            <p:ph type="sldNum" sz="quarter" idx="5"/>
          </p:nvPr>
        </p:nvSpPr>
        <p:spPr bwMode="auto">
          <a:noFill/>
          <a:ln>
            <a:miter lim="800000"/>
            <a:headEnd/>
            <a:tailEnd/>
          </a:ln>
        </p:spPr>
        <p:txBody>
          <a:bodyPr/>
          <a:lstStyle/>
          <a:p>
            <a:fld id="{1BAA3F10-6843-418B-B96B-68280956E8A4}" type="slidenum">
              <a:rPr lang="sw-KE"/>
              <a:pPr/>
              <a:t>9</a:t>
            </a:fld>
            <a:endParaRPr lang="sw-K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2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42340" name="Slide Number Placeholder 3"/>
          <p:cNvSpPr>
            <a:spLocks noGrp="1"/>
          </p:cNvSpPr>
          <p:nvPr>
            <p:ph type="sldNum" sz="quarter" idx="5"/>
          </p:nvPr>
        </p:nvSpPr>
        <p:spPr bwMode="auto">
          <a:noFill/>
          <a:ln>
            <a:miter lim="800000"/>
            <a:headEnd/>
            <a:tailEnd/>
          </a:ln>
        </p:spPr>
        <p:txBody>
          <a:bodyPr/>
          <a:lstStyle/>
          <a:p>
            <a:fld id="{0406E18D-2B0F-4A06-91D1-4D13ACA89FF2}" type="slidenum">
              <a:rPr lang="sw-KE"/>
              <a:pPr/>
              <a:t>10</a:t>
            </a:fld>
            <a:endParaRPr lang="sw-K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F0D39B-AA2C-44F1-B9FB-81F400A13E81}"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FB780-6401-4E6F-A57F-6C7DBF238AE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F0D39B-AA2C-44F1-B9FB-81F400A13E81}"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FB780-6401-4E6F-A57F-6C7DBF238A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F0D39B-AA2C-44F1-B9FB-81F400A13E81}"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FB780-6401-4E6F-A57F-6C7DBF238A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F0D39B-AA2C-44F1-B9FB-81F400A13E81}"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FB780-6401-4E6F-A57F-6C7DBF238AE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0D39B-AA2C-44F1-B9FB-81F400A13E81}"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FB780-6401-4E6F-A57F-6C7DBF238AE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F0D39B-AA2C-44F1-B9FB-81F400A13E81}"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6FB780-6401-4E6F-A57F-6C7DBF238AE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F0D39B-AA2C-44F1-B9FB-81F400A13E81}"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6FB780-6401-4E6F-A57F-6C7DBF238AE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F0D39B-AA2C-44F1-B9FB-81F400A13E81}"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6FB780-6401-4E6F-A57F-6C7DBF238A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0D39B-AA2C-44F1-B9FB-81F400A13E81}"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6FB780-6401-4E6F-A57F-6C7DBF238A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0D39B-AA2C-44F1-B9FB-81F400A13E81}"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6FB780-6401-4E6F-A57F-6C7DBF238AE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0D39B-AA2C-44F1-B9FB-81F400A13E81}"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6FB780-6401-4E6F-A57F-6C7DBF238AE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0D39B-AA2C-44F1-B9FB-81F400A13E81}" type="datetimeFigureOut">
              <a:rPr lang="en-US" smtClean="0"/>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FB780-6401-4E6F-A57F-6C7DBF238A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Food Borne Diseases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Part4</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pPr>
              <a:defRPr/>
            </a:pPr>
            <a:r>
              <a:rPr lang="en-US" b="1" dirty="0" smtClean="0">
                <a:solidFill>
                  <a:schemeClr val="accent6">
                    <a:lumMod val="75000"/>
                  </a:schemeClr>
                </a:solidFill>
                <a:latin typeface="Aharoni" pitchFamily="2" charset="-79"/>
                <a:cs typeface="Aharoni" pitchFamily="2" charset="-79"/>
              </a:rPr>
              <a:t>Diagnosis</a:t>
            </a:r>
            <a:endParaRPr lang="sw-KE" dirty="0">
              <a:solidFill>
                <a:schemeClr val="accent6">
                  <a:lumMod val="75000"/>
                </a:schemeClr>
              </a:solidFill>
              <a:latin typeface="Aharoni" pitchFamily="2" charset="-79"/>
              <a:cs typeface="Aharoni" pitchFamily="2" charset="-79"/>
            </a:endParaRPr>
          </a:p>
        </p:txBody>
      </p:sp>
      <p:sp>
        <p:nvSpPr>
          <p:cNvPr id="3" name="Content Placeholder 2"/>
          <p:cNvSpPr>
            <a:spLocks noGrp="1"/>
          </p:cNvSpPr>
          <p:nvPr>
            <p:ph idx="1"/>
          </p:nvPr>
        </p:nvSpPr>
        <p:spPr>
          <a:xfrm>
            <a:off x="457200" y="1066800"/>
            <a:ext cx="8229600" cy="5059363"/>
          </a:xfrm>
        </p:spPr>
        <p:txBody>
          <a:bodyPr/>
          <a:lstStyle/>
          <a:p>
            <a:pPr marL="742950" indent="-742950">
              <a:buFont typeface="+mj-lt"/>
              <a:buAutoNum type="arabicPeriod"/>
              <a:defRPr/>
            </a:pPr>
            <a:r>
              <a:rPr lang="en-US" sz="3500" dirty="0" smtClean="0"/>
              <a:t>Use of clinical signs. Typical symptoms (abdominal pain and profuse diarrhea), 12-24 hrs following consumption of food.</a:t>
            </a:r>
          </a:p>
          <a:p>
            <a:pPr marL="742950" indent="-742950">
              <a:buFont typeface="+mj-lt"/>
              <a:buAutoNum type="arabicPeriod"/>
              <a:defRPr/>
            </a:pPr>
            <a:r>
              <a:rPr lang="en-US" sz="3500" dirty="0" smtClean="0"/>
              <a:t>Enumeration of </a:t>
            </a:r>
            <a:r>
              <a:rPr lang="en-US" sz="3500" i="1" dirty="0" smtClean="0"/>
              <a:t>C. </a:t>
            </a:r>
            <a:r>
              <a:rPr lang="en-US" sz="3500" i="1" dirty="0" err="1" smtClean="0"/>
              <a:t>perfringen</a:t>
            </a:r>
            <a:r>
              <a:rPr lang="en-US" sz="3500" dirty="0" err="1" smtClean="0"/>
              <a:t>s</a:t>
            </a:r>
            <a:r>
              <a:rPr lang="en-US" sz="3500" dirty="0" smtClean="0"/>
              <a:t> in foods and stool (counts of ≥10</a:t>
            </a:r>
            <a:r>
              <a:rPr lang="en-US" sz="3500" baseline="30000" dirty="0" smtClean="0"/>
              <a:t>5</a:t>
            </a:r>
            <a:r>
              <a:rPr lang="en-US" sz="3500" dirty="0" smtClean="0"/>
              <a:t> </a:t>
            </a:r>
            <a:r>
              <a:rPr lang="en-US" sz="3500" dirty="0" err="1" smtClean="0"/>
              <a:t>cfu</a:t>
            </a:r>
            <a:r>
              <a:rPr lang="en-US" sz="3500" dirty="0" smtClean="0"/>
              <a:t>/g of food)</a:t>
            </a:r>
          </a:p>
          <a:p>
            <a:pPr marL="742950" indent="-742950">
              <a:buFont typeface="+mj-lt"/>
              <a:buAutoNum type="arabicPeriod"/>
              <a:defRPr/>
            </a:pPr>
            <a:r>
              <a:rPr lang="en-US" sz="3500" dirty="0" smtClean="0"/>
              <a:t>Detection of </a:t>
            </a:r>
            <a:r>
              <a:rPr lang="en-US" sz="3500" dirty="0" err="1" smtClean="0"/>
              <a:t>enterotoxin</a:t>
            </a:r>
            <a:r>
              <a:rPr lang="en-US" sz="3500" dirty="0" smtClean="0"/>
              <a:t> in food and patient stool using serological methods e.g. ELISA, RPLA etc.</a:t>
            </a:r>
            <a:endParaRPr lang="sw-KE" sz="3500" dirty="0" smtClean="0"/>
          </a:p>
          <a:p>
            <a:pPr>
              <a:buFont typeface="Arial" charset="0"/>
              <a:buChar char="•"/>
              <a:defRPr/>
            </a:pPr>
            <a:endParaRPr lang="sw-KE" dirty="0" smtClean="0"/>
          </a:p>
          <a:p>
            <a:pPr>
              <a:buFont typeface="Arial" charset="0"/>
              <a:buChar char="•"/>
              <a:defRPr/>
            </a:pPr>
            <a:endParaRPr lang="sw-K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defRPr/>
            </a:pPr>
            <a:r>
              <a:rPr lang="en-US" b="1" dirty="0" smtClean="0">
                <a:solidFill>
                  <a:schemeClr val="accent6">
                    <a:lumMod val="75000"/>
                  </a:schemeClr>
                </a:solidFill>
                <a:latin typeface="Aharoni" pitchFamily="2" charset="-79"/>
                <a:cs typeface="Aharoni" pitchFamily="2" charset="-79"/>
              </a:rPr>
              <a:t>Prevention</a:t>
            </a:r>
            <a:endParaRPr lang="sw-KE" dirty="0">
              <a:solidFill>
                <a:schemeClr val="accent6">
                  <a:lumMod val="75000"/>
                </a:schemeClr>
              </a:solidFill>
              <a:latin typeface="Aharoni" pitchFamily="2" charset="-79"/>
              <a:cs typeface="Aharoni" pitchFamily="2" charset="-79"/>
            </a:endParaRPr>
          </a:p>
        </p:txBody>
      </p:sp>
      <p:sp>
        <p:nvSpPr>
          <p:cNvPr id="3" name="Content Placeholder 2"/>
          <p:cNvSpPr>
            <a:spLocks noGrp="1"/>
          </p:cNvSpPr>
          <p:nvPr>
            <p:ph idx="1"/>
          </p:nvPr>
        </p:nvSpPr>
        <p:spPr>
          <a:xfrm>
            <a:off x="457200" y="1143000"/>
            <a:ext cx="8229600" cy="4983163"/>
          </a:xfrm>
        </p:spPr>
        <p:txBody>
          <a:bodyPr/>
          <a:lstStyle/>
          <a:p>
            <a:pPr marL="514350" indent="-514350">
              <a:buFont typeface="+mj-lt"/>
              <a:buAutoNum type="arabicPeriod"/>
              <a:defRPr/>
            </a:pPr>
            <a:r>
              <a:rPr lang="en-US" sz="3000" dirty="0" smtClean="0"/>
              <a:t>Proper cooking of food and eating freshly prepared foods.</a:t>
            </a:r>
            <a:endParaRPr lang="sw-KE" sz="3000" dirty="0" smtClean="0"/>
          </a:p>
          <a:p>
            <a:pPr marL="514350" indent="-514350">
              <a:buFont typeface="+mj-lt"/>
              <a:buAutoNum type="arabicPeriod"/>
              <a:defRPr/>
            </a:pPr>
            <a:r>
              <a:rPr lang="en-US" sz="3000" dirty="0" smtClean="0"/>
              <a:t>Thorough washing and sanitation of containers</a:t>
            </a:r>
            <a:endParaRPr lang="sw-KE" sz="3000" dirty="0" smtClean="0"/>
          </a:p>
          <a:p>
            <a:pPr marL="514350" indent="-514350">
              <a:buFont typeface="+mj-lt"/>
              <a:buAutoNum type="arabicPeriod"/>
              <a:defRPr/>
            </a:pPr>
            <a:r>
              <a:rPr lang="en-US" sz="3000" dirty="0" smtClean="0"/>
              <a:t>Hygiene handling of cooked food</a:t>
            </a:r>
            <a:endParaRPr lang="sw-KE" sz="3000" dirty="0" smtClean="0"/>
          </a:p>
          <a:p>
            <a:pPr marL="514350" indent="-514350">
              <a:buFont typeface="+mj-lt"/>
              <a:buAutoNum type="arabicPeriod"/>
              <a:defRPr/>
            </a:pPr>
            <a:r>
              <a:rPr lang="en-US" sz="3000" dirty="0" smtClean="0"/>
              <a:t>Fast cooling of cooked food. Storing food in small quantities will enhance cooling.  </a:t>
            </a:r>
            <a:endParaRPr lang="sw-KE" sz="3000" dirty="0" smtClean="0"/>
          </a:p>
          <a:p>
            <a:pPr marL="514350" indent="-514350">
              <a:buFont typeface="+mj-lt"/>
              <a:buAutoNum type="arabicPeriod"/>
              <a:defRPr/>
            </a:pPr>
            <a:r>
              <a:rPr lang="en-US" sz="3000" dirty="0" smtClean="0"/>
              <a:t>Proper reheating of cold cooked food before consumption</a:t>
            </a:r>
            <a:endParaRPr lang="sw-KE" sz="3000" dirty="0" smtClean="0"/>
          </a:p>
          <a:p>
            <a:pPr marL="514350" indent="-514350">
              <a:buFont typeface="+mj-lt"/>
              <a:buAutoNum type="arabicPeriod"/>
              <a:defRPr/>
            </a:pPr>
            <a:r>
              <a:rPr lang="en-US" sz="3000" dirty="0" smtClean="0"/>
              <a:t>Storage of leftovers or unused foods in freezers</a:t>
            </a:r>
            <a:endParaRPr lang="sw-KE" sz="3000" dirty="0" smtClean="0"/>
          </a:p>
          <a:p>
            <a:pPr>
              <a:buFont typeface="Arial" charset="0"/>
              <a:buChar char="•"/>
              <a:defRPr/>
            </a:pPr>
            <a:endParaRPr lang="sw-K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itle 1"/>
          <p:cNvSpPr>
            <a:spLocks noGrp="1"/>
          </p:cNvSpPr>
          <p:nvPr>
            <p:ph type="title"/>
          </p:nvPr>
        </p:nvSpPr>
        <p:spPr>
          <a:xfrm>
            <a:off x="457200" y="274638"/>
            <a:ext cx="8229600" cy="1020762"/>
          </a:xfrm>
        </p:spPr>
        <p:txBody>
          <a:bodyPr/>
          <a:lstStyle/>
          <a:p>
            <a:r>
              <a:rPr lang="en-US" sz="3600" b="1" i="1" smtClean="0">
                <a:solidFill>
                  <a:srgbClr val="00B050"/>
                </a:solidFill>
              </a:rPr>
              <a:t>Clostridium botulinum foodborne  </a:t>
            </a:r>
            <a:r>
              <a:rPr lang="en-US" sz="3600" b="1" smtClean="0">
                <a:solidFill>
                  <a:srgbClr val="00B050"/>
                </a:solidFill>
              </a:rPr>
              <a:t>Intoxication</a:t>
            </a:r>
            <a:endParaRPr lang="sw-KE" sz="3600" smtClean="0">
              <a:solidFill>
                <a:srgbClr val="00B050"/>
              </a:solidFill>
            </a:endParaRPr>
          </a:p>
        </p:txBody>
      </p:sp>
      <p:sp>
        <p:nvSpPr>
          <p:cNvPr id="145411" name="Content Placeholder 2"/>
          <p:cNvSpPr>
            <a:spLocks noGrp="1"/>
          </p:cNvSpPr>
          <p:nvPr>
            <p:ph idx="1"/>
          </p:nvPr>
        </p:nvSpPr>
        <p:spPr>
          <a:xfrm>
            <a:off x="457200" y="1447800"/>
            <a:ext cx="8229600" cy="4678363"/>
          </a:xfrm>
        </p:spPr>
        <p:txBody>
          <a:bodyPr/>
          <a:lstStyle/>
          <a:p>
            <a:r>
              <a:rPr lang="en-US" i="1" smtClean="0"/>
              <a:t>Clostridium botulinum</a:t>
            </a:r>
            <a:r>
              <a:rPr lang="en-US" smtClean="0"/>
              <a:t> food borne intoxication (botulism) is a type of food poisoning caused by consumption of enterotoxins produced by strains of </a:t>
            </a:r>
            <a:r>
              <a:rPr lang="en-US" i="1" smtClean="0"/>
              <a:t>Clostridium botulinum.</a:t>
            </a:r>
            <a:r>
              <a:rPr lang="en-US" smtClean="0"/>
              <a:t> </a:t>
            </a:r>
          </a:p>
          <a:p>
            <a:r>
              <a:rPr lang="en-US" i="1" smtClean="0"/>
              <a:t>C. botulinum</a:t>
            </a:r>
            <a:r>
              <a:rPr lang="en-US" smtClean="0"/>
              <a:t> is an obligate, spore-forming anaerobe, and Gram positive bacilli </a:t>
            </a:r>
          </a:p>
          <a:p>
            <a:r>
              <a:rPr lang="en-US" smtClean="0"/>
              <a:t>The strains are divided into proteolytic and non-proteolytic  types according to whether they hydrolyze proteins or not. </a:t>
            </a:r>
            <a:endParaRPr lang="sw-KE" smtClean="0"/>
          </a:p>
          <a:p>
            <a:pPr>
              <a:buFont typeface="Arial" pitchFamily="34" charset="0"/>
              <a:buNone/>
            </a:pPr>
            <a:endParaRPr lang="sw-KE"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Content Placeholder 2"/>
          <p:cNvSpPr>
            <a:spLocks noGrp="1"/>
          </p:cNvSpPr>
          <p:nvPr>
            <p:ph idx="1"/>
          </p:nvPr>
        </p:nvSpPr>
        <p:spPr>
          <a:xfrm>
            <a:off x="457200" y="685800"/>
            <a:ext cx="8229600" cy="5440363"/>
          </a:xfrm>
        </p:spPr>
        <p:txBody>
          <a:bodyPr/>
          <a:lstStyle/>
          <a:p>
            <a:r>
              <a:rPr lang="en-US" smtClean="0"/>
              <a:t>The intoxication is caused by botulinal toxins A, B, E, F and G, produced by </a:t>
            </a:r>
            <a:r>
              <a:rPr lang="en-US" i="1" smtClean="0"/>
              <a:t>C. botulinum</a:t>
            </a:r>
            <a:r>
              <a:rPr lang="en-US" smtClean="0"/>
              <a:t> type A, B, E, F and G, while the organism grows in food. </a:t>
            </a:r>
            <a:r>
              <a:rPr lang="en-US" i="1" smtClean="0"/>
              <a:t>C. botulinum</a:t>
            </a:r>
            <a:r>
              <a:rPr lang="en-US" smtClean="0"/>
              <a:t> types C and D produce toxins C and D that cause disease in animals</a:t>
            </a:r>
          </a:p>
          <a:p>
            <a:r>
              <a:rPr lang="en-US" smtClean="0"/>
              <a:t>Type E strains are non-proteolytic while the rest are proteolytic.</a:t>
            </a:r>
          </a:p>
          <a:p>
            <a:r>
              <a:rPr lang="en-US" smtClean="0"/>
              <a:t>Spores of </a:t>
            </a:r>
            <a:r>
              <a:rPr lang="en-US" i="1" smtClean="0"/>
              <a:t>C. botulinum</a:t>
            </a:r>
            <a:r>
              <a:rPr lang="en-US" smtClean="0"/>
              <a:t> type A can survive temperatures of 120</a:t>
            </a:r>
            <a:r>
              <a:rPr lang="en-US" baseline="30000" smtClean="0"/>
              <a:t>o</a:t>
            </a:r>
            <a:r>
              <a:rPr lang="en-US" smtClean="0"/>
              <a:t>C.</a:t>
            </a:r>
          </a:p>
          <a:p>
            <a:endParaRPr lang="sw-KE"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itle 1"/>
          <p:cNvSpPr>
            <a:spLocks noGrp="1"/>
          </p:cNvSpPr>
          <p:nvPr>
            <p:ph type="title"/>
          </p:nvPr>
        </p:nvSpPr>
        <p:spPr>
          <a:xfrm>
            <a:off x="457200" y="274638"/>
            <a:ext cx="8229600" cy="715962"/>
          </a:xfrm>
        </p:spPr>
        <p:txBody>
          <a:bodyPr/>
          <a:lstStyle/>
          <a:p>
            <a:r>
              <a:rPr lang="en-US" b="1" smtClean="0">
                <a:solidFill>
                  <a:srgbClr val="00B050"/>
                </a:solidFill>
                <a:latin typeface="Aharoni" pitchFamily="2" charset="-79"/>
                <a:cs typeface="Aharoni" pitchFamily="2" charset="-79"/>
              </a:rPr>
              <a:t>Growth characteristics</a:t>
            </a:r>
            <a:endParaRPr lang="sw-KE" smtClean="0">
              <a:solidFill>
                <a:srgbClr val="00B050"/>
              </a:solidFill>
              <a:latin typeface="Aharoni" pitchFamily="2" charset="-79"/>
              <a:cs typeface="Aharoni" pitchFamily="2" charset="-79"/>
            </a:endParaRPr>
          </a:p>
        </p:txBody>
      </p:sp>
      <p:sp>
        <p:nvSpPr>
          <p:cNvPr id="149507" name="Content Placeholder 2"/>
          <p:cNvSpPr>
            <a:spLocks noGrp="1"/>
          </p:cNvSpPr>
          <p:nvPr>
            <p:ph idx="1"/>
          </p:nvPr>
        </p:nvSpPr>
        <p:spPr>
          <a:xfrm>
            <a:off x="457200" y="1143000"/>
            <a:ext cx="8229600" cy="4983163"/>
          </a:xfrm>
        </p:spPr>
        <p:txBody>
          <a:bodyPr/>
          <a:lstStyle/>
          <a:p>
            <a:r>
              <a:rPr lang="en-US" sz="3000" smtClean="0"/>
              <a:t>Proteolytic strains grow at temperature range between 10-50</a:t>
            </a:r>
            <a:r>
              <a:rPr lang="en-US" sz="3000" baseline="30000" smtClean="0"/>
              <a:t>o</a:t>
            </a:r>
            <a:r>
              <a:rPr lang="en-US" sz="3000" smtClean="0"/>
              <a:t>C, while non-proteolytic grow at 3.3-45</a:t>
            </a:r>
            <a:r>
              <a:rPr lang="en-US" sz="3000" baseline="30000" smtClean="0"/>
              <a:t>o</a:t>
            </a:r>
            <a:r>
              <a:rPr lang="en-US" sz="3000" smtClean="0"/>
              <a:t>C (optimum 35-37</a:t>
            </a:r>
            <a:r>
              <a:rPr lang="en-US" sz="3000" baseline="30000" smtClean="0"/>
              <a:t>o</a:t>
            </a:r>
            <a:r>
              <a:rPr lang="en-US" sz="3000" smtClean="0"/>
              <a:t>C). </a:t>
            </a:r>
          </a:p>
          <a:p>
            <a:r>
              <a:rPr lang="en-US" sz="3000" smtClean="0"/>
              <a:t>Toxin production occurs at temperature range between 25-30</a:t>
            </a:r>
            <a:r>
              <a:rPr lang="en-US" sz="3000" baseline="30000" smtClean="0"/>
              <a:t>o</a:t>
            </a:r>
            <a:r>
              <a:rPr lang="en-US" sz="3000" smtClean="0"/>
              <a:t>C. </a:t>
            </a:r>
          </a:p>
          <a:p>
            <a:r>
              <a:rPr lang="en-US" sz="3000" smtClean="0"/>
              <a:t>Both strains grow at minimum pH of 4.5.</a:t>
            </a:r>
          </a:p>
          <a:p>
            <a:r>
              <a:rPr lang="en-US" sz="3000" smtClean="0"/>
              <a:t>Proteolytic strains produce an active botulinal toxin, while non-proteolyic strains produce inactive pro-toxin that require activation by trypsin</a:t>
            </a:r>
            <a:r>
              <a:rPr lang="en-US" smtClean="0"/>
              <a:t>.</a:t>
            </a:r>
            <a:endParaRPr lang="sw-KE" smtClean="0"/>
          </a:p>
          <a:p>
            <a:endParaRPr lang="sw-KE"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le 1"/>
          <p:cNvSpPr>
            <a:spLocks noGrp="1"/>
          </p:cNvSpPr>
          <p:nvPr>
            <p:ph type="title"/>
          </p:nvPr>
        </p:nvSpPr>
        <p:spPr>
          <a:xfrm>
            <a:off x="457200" y="274638"/>
            <a:ext cx="8229600" cy="944562"/>
          </a:xfrm>
        </p:spPr>
        <p:txBody>
          <a:bodyPr/>
          <a:lstStyle/>
          <a:p>
            <a:r>
              <a:rPr lang="en-US" sz="3600" smtClean="0">
                <a:solidFill>
                  <a:srgbClr val="00B050"/>
                </a:solidFill>
                <a:latin typeface="Aharoni" pitchFamily="2" charset="-79"/>
                <a:cs typeface="Aharoni" pitchFamily="2" charset="-79"/>
              </a:rPr>
              <a:t>Characteristic of Botulinal toxins</a:t>
            </a:r>
            <a:endParaRPr lang="sw-KE" sz="3600" smtClean="0">
              <a:solidFill>
                <a:srgbClr val="00B050"/>
              </a:solidFill>
              <a:latin typeface="Aharoni" pitchFamily="2" charset="-79"/>
              <a:cs typeface="Aharoni" pitchFamily="2" charset="-79"/>
            </a:endParaRPr>
          </a:p>
        </p:txBody>
      </p:sp>
      <p:sp>
        <p:nvSpPr>
          <p:cNvPr id="151555" name="Content Placeholder 2"/>
          <p:cNvSpPr>
            <a:spLocks noGrp="1"/>
          </p:cNvSpPr>
          <p:nvPr>
            <p:ph idx="1"/>
          </p:nvPr>
        </p:nvSpPr>
        <p:spPr>
          <a:xfrm>
            <a:off x="457200" y="1295400"/>
            <a:ext cx="8229600" cy="4830763"/>
          </a:xfrm>
        </p:spPr>
        <p:txBody>
          <a:bodyPr/>
          <a:lstStyle/>
          <a:p>
            <a:r>
              <a:rPr lang="en-US" sz="3000" smtClean="0"/>
              <a:t>These toxins are neurotoxins, that are highly toxic, heat labile (inactivated by heating at 80</a:t>
            </a:r>
            <a:r>
              <a:rPr lang="en-US" sz="3000" baseline="30000" smtClean="0"/>
              <a:t>o</a:t>
            </a:r>
            <a:r>
              <a:rPr lang="en-US" sz="3000" smtClean="0"/>
              <a:t>c for 10 min), unstable at alkaline pH (but stable below pH 7.0) but resistant to pepsin and acidic environment. </a:t>
            </a:r>
          </a:p>
          <a:p>
            <a:r>
              <a:rPr lang="en-US" sz="3000" smtClean="0"/>
              <a:t>The toxins can resist the action of the gastric and intestinal juices.</a:t>
            </a:r>
          </a:p>
          <a:p>
            <a:r>
              <a:rPr lang="en-US" sz="3000" smtClean="0">
                <a:solidFill>
                  <a:srgbClr val="FF0000"/>
                </a:solidFill>
              </a:rPr>
              <a:t>Botulinus toxin is one of the most lethal poisons known</a:t>
            </a:r>
            <a:r>
              <a:rPr lang="en-US" sz="3000" smtClean="0"/>
              <a:t>. The calculated lethal dose for an adult person is 10 µg. </a:t>
            </a:r>
          </a:p>
          <a:p>
            <a:endParaRPr lang="sw-KE"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p:cNvSpPr>
            <a:spLocks noGrp="1"/>
          </p:cNvSpPr>
          <p:nvPr>
            <p:ph type="title"/>
          </p:nvPr>
        </p:nvSpPr>
        <p:spPr>
          <a:xfrm>
            <a:off x="457200" y="274638"/>
            <a:ext cx="8229600" cy="868362"/>
          </a:xfrm>
        </p:spPr>
        <p:txBody>
          <a:bodyPr/>
          <a:lstStyle/>
          <a:p>
            <a:r>
              <a:rPr lang="en-US" sz="4000" b="1" smtClean="0">
                <a:solidFill>
                  <a:srgbClr val="00B050"/>
                </a:solidFill>
                <a:latin typeface="Aharoni" pitchFamily="2" charset="-79"/>
                <a:cs typeface="Aharoni" pitchFamily="2" charset="-79"/>
              </a:rPr>
              <a:t>Types of foods implicated</a:t>
            </a:r>
            <a:endParaRPr lang="sw-KE" sz="4000" smtClean="0">
              <a:solidFill>
                <a:srgbClr val="00B050"/>
              </a:solidFill>
              <a:latin typeface="Aharoni" pitchFamily="2" charset="-79"/>
              <a:cs typeface="Aharoni" pitchFamily="2" charset="-79"/>
            </a:endParaRPr>
          </a:p>
        </p:txBody>
      </p:sp>
      <p:sp>
        <p:nvSpPr>
          <p:cNvPr id="153603" name="Content Placeholder 2"/>
          <p:cNvSpPr>
            <a:spLocks noGrp="1"/>
          </p:cNvSpPr>
          <p:nvPr>
            <p:ph idx="1"/>
          </p:nvPr>
        </p:nvSpPr>
        <p:spPr>
          <a:xfrm>
            <a:off x="457200" y="1295400"/>
            <a:ext cx="8229600" cy="4830763"/>
          </a:xfrm>
        </p:spPr>
        <p:txBody>
          <a:bodyPr/>
          <a:lstStyle/>
          <a:p>
            <a:r>
              <a:rPr lang="en-US" sz="2800" smtClean="0"/>
              <a:t>Foods associated with anaerobic conditions such as spoiled canned meat, or hams and bacon stacked without air access, are particularly liable to be infective. </a:t>
            </a:r>
          </a:p>
          <a:p>
            <a:r>
              <a:rPr lang="en-US" sz="2800" smtClean="0"/>
              <a:t>Home made fermented foods have been incriminated, together with smoked, pickled and canned foods that are allowed to stand and then eaten without adequate cooking. </a:t>
            </a:r>
          </a:p>
          <a:p>
            <a:r>
              <a:rPr lang="en-US" sz="2800" smtClean="0"/>
              <a:t>Uncooked fresh foods are safe because they are eaten before the toxin has had time to develop, while, if foods are cooked, the toxin is destroyed.</a:t>
            </a:r>
            <a:endParaRPr lang="sw-KE" sz="2800" smtClean="0"/>
          </a:p>
          <a:p>
            <a:pPr>
              <a:buFont typeface="Arial" pitchFamily="34" charset="0"/>
              <a:buNone/>
            </a:pPr>
            <a:endParaRPr lang="sw-KE" smtClean="0"/>
          </a:p>
          <a:p>
            <a:endParaRPr lang="sw-KE"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itle 1"/>
          <p:cNvSpPr>
            <a:spLocks noGrp="1"/>
          </p:cNvSpPr>
          <p:nvPr>
            <p:ph type="title"/>
          </p:nvPr>
        </p:nvSpPr>
        <p:spPr/>
        <p:txBody>
          <a:bodyPr/>
          <a:lstStyle/>
          <a:p>
            <a:r>
              <a:rPr lang="en-US" b="1" smtClean="0">
                <a:solidFill>
                  <a:srgbClr val="00B050"/>
                </a:solidFill>
              </a:rPr>
              <a:t>Role of preservatives in meat</a:t>
            </a:r>
            <a:endParaRPr lang="sw-KE" smtClean="0">
              <a:solidFill>
                <a:srgbClr val="00B050"/>
              </a:solidFill>
            </a:endParaRPr>
          </a:p>
        </p:txBody>
      </p:sp>
      <p:sp>
        <p:nvSpPr>
          <p:cNvPr id="155651" name="Content Placeholder 2"/>
          <p:cNvSpPr>
            <a:spLocks noGrp="1"/>
          </p:cNvSpPr>
          <p:nvPr>
            <p:ph idx="1"/>
          </p:nvPr>
        </p:nvSpPr>
        <p:spPr/>
        <p:txBody>
          <a:bodyPr/>
          <a:lstStyle/>
          <a:p>
            <a:r>
              <a:rPr lang="en-US" smtClean="0">
                <a:solidFill>
                  <a:srgbClr val="FF0000"/>
                </a:solidFill>
              </a:rPr>
              <a:t>Nirates/nitrites</a:t>
            </a:r>
            <a:r>
              <a:rPr lang="en-US" smtClean="0"/>
              <a:t> are used in canned meat as preservatives. The salts reduce chances of growth of </a:t>
            </a:r>
            <a:r>
              <a:rPr lang="en-US" i="1" smtClean="0"/>
              <a:t>C. botulinun </a:t>
            </a:r>
            <a:r>
              <a:rPr lang="en-US" smtClean="0"/>
              <a:t>and inhibit toxin production. </a:t>
            </a:r>
          </a:p>
          <a:p>
            <a:r>
              <a:rPr lang="en-US" smtClean="0">
                <a:cs typeface="Aharoni" pitchFamily="2" charset="-79"/>
              </a:rPr>
              <a:t>The danger of botulism has been the deciding factor in the formulation of food processing techniques, especially canned meat .</a:t>
            </a:r>
            <a:endParaRPr lang="sw-KE" smtClean="0">
              <a:cs typeface="Aharoni" pitchFamily="2" charset="-79"/>
            </a:endParaRPr>
          </a:p>
          <a:p>
            <a:endParaRPr lang="sw-KE"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p:cNvSpPr>
            <a:spLocks noGrp="1"/>
          </p:cNvSpPr>
          <p:nvPr>
            <p:ph type="title"/>
          </p:nvPr>
        </p:nvSpPr>
        <p:spPr/>
        <p:txBody>
          <a:bodyPr/>
          <a:lstStyle/>
          <a:p>
            <a:r>
              <a:rPr lang="en-US" b="1" smtClean="0">
                <a:solidFill>
                  <a:srgbClr val="00B050"/>
                </a:solidFill>
              </a:rPr>
              <a:t>Mode of transmission</a:t>
            </a:r>
            <a:endParaRPr lang="sw-KE" smtClean="0">
              <a:solidFill>
                <a:srgbClr val="00B050"/>
              </a:solidFill>
            </a:endParaRPr>
          </a:p>
        </p:txBody>
      </p:sp>
      <p:sp>
        <p:nvSpPr>
          <p:cNvPr id="157699" name="Content Placeholder 2"/>
          <p:cNvSpPr>
            <a:spLocks noGrp="1"/>
          </p:cNvSpPr>
          <p:nvPr>
            <p:ph idx="1"/>
          </p:nvPr>
        </p:nvSpPr>
        <p:spPr/>
        <p:txBody>
          <a:bodyPr/>
          <a:lstStyle/>
          <a:p>
            <a:pPr>
              <a:buFont typeface="Arial" pitchFamily="34" charset="0"/>
              <a:buNone/>
            </a:pPr>
            <a:r>
              <a:rPr lang="en-US" sz="3600" smtClean="0"/>
              <a:t>1. Contamination of food due to improper handling.</a:t>
            </a:r>
            <a:endParaRPr lang="sw-KE" sz="3600" smtClean="0"/>
          </a:p>
          <a:p>
            <a:pPr>
              <a:buFont typeface="Arial" pitchFamily="34" charset="0"/>
              <a:buNone/>
            </a:pPr>
            <a:r>
              <a:rPr lang="en-US" sz="3600" smtClean="0"/>
              <a:t>2. Insufficient heating of food to destroy spores. </a:t>
            </a:r>
            <a:endParaRPr lang="sw-KE" sz="3600" smtClean="0"/>
          </a:p>
          <a:p>
            <a:pPr>
              <a:buFont typeface="Arial" pitchFamily="34" charset="0"/>
              <a:buNone/>
            </a:pPr>
            <a:r>
              <a:rPr lang="en-US" sz="3600" smtClean="0"/>
              <a:t>3. Spores present in animal tissues e.g. meat and fish.</a:t>
            </a:r>
            <a:endParaRPr lang="sw-KE" sz="3600" smtClean="0"/>
          </a:p>
          <a:p>
            <a:endParaRPr lang="sw-KE"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itle 1"/>
          <p:cNvSpPr>
            <a:spLocks noGrp="1"/>
          </p:cNvSpPr>
          <p:nvPr>
            <p:ph type="title"/>
          </p:nvPr>
        </p:nvSpPr>
        <p:spPr>
          <a:xfrm>
            <a:off x="457200" y="274638"/>
            <a:ext cx="8229600" cy="1020762"/>
          </a:xfrm>
        </p:spPr>
        <p:txBody>
          <a:bodyPr/>
          <a:lstStyle/>
          <a:p>
            <a:r>
              <a:rPr lang="en-US" sz="4000" b="1" smtClean="0">
                <a:solidFill>
                  <a:srgbClr val="00B050"/>
                </a:solidFill>
                <a:latin typeface="Aharoni" pitchFamily="2" charset="-79"/>
                <a:cs typeface="Aharoni" pitchFamily="2" charset="-79"/>
              </a:rPr>
              <a:t>Symptoms of the disease in man</a:t>
            </a:r>
            <a:endParaRPr lang="sw-KE" sz="4000" smtClean="0">
              <a:solidFill>
                <a:srgbClr val="00B050"/>
              </a:solidFill>
              <a:latin typeface="Aharoni" pitchFamily="2" charset="-79"/>
              <a:cs typeface="Aharoni" pitchFamily="2" charset="-79"/>
            </a:endParaRPr>
          </a:p>
        </p:txBody>
      </p:sp>
      <p:sp>
        <p:nvSpPr>
          <p:cNvPr id="159747" name="Content Placeholder 2"/>
          <p:cNvSpPr>
            <a:spLocks noGrp="1"/>
          </p:cNvSpPr>
          <p:nvPr>
            <p:ph idx="1"/>
          </p:nvPr>
        </p:nvSpPr>
        <p:spPr>
          <a:xfrm>
            <a:off x="457200" y="1143000"/>
            <a:ext cx="8229600" cy="4983163"/>
          </a:xfrm>
        </p:spPr>
        <p:txBody>
          <a:bodyPr/>
          <a:lstStyle/>
          <a:p>
            <a:pPr>
              <a:buFont typeface="Arial" pitchFamily="34" charset="0"/>
              <a:buNone/>
            </a:pPr>
            <a:r>
              <a:rPr lang="en-US" b="1" smtClean="0">
                <a:solidFill>
                  <a:schemeClr val="accent1"/>
                </a:solidFill>
              </a:rPr>
              <a:t>Adult botulism</a:t>
            </a:r>
            <a:endParaRPr lang="sw-KE" smtClean="0">
              <a:solidFill>
                <a:schemeClr val="accent1"/>
              </a:solidFill>
            </a:endParaRPr>
          </a:p>
          <a:p>
            <a:r>
              <a:rPr lang="en-US" sz="2800" smtClean="0"/>
              <a:t>The period of incubation in man is usually 12-72 hrs). </a:t>
            </a:r>
          </a:p>
          <a:p>
            <a:r>
              <a:rPr lang="en-US" sz="2800" smtClean="0"/>
              <a:t>Symptoms include nausea, vomiting, fatigue, dizziness, headache, dryness of skin, mouth and throat, constipation, lack of fever, nerve paralysis and great muscular weakness, double vision, respiratory failure and death. </a:t>
            </a:r>
          </a:p>
          <a:p>
            <a:r>
              <a:rPr lang="en-US" sz="2800" smtClean="0"/>
              <a:t>Duration of illness 1-10 days and mortality is high up to 60-100% of affected persons. The earlier the appearance of symptoms, the higher the mortality rate.</a:t>
            </a:r>
          </a:p>
          <a:p>
            <a:endParaRPr lang="sw-KE" smtClean="0"/>
          </a:p>
          <a:p>
            <a:endParaRPr lang="sw-KE"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a:spLocks noGrp="1"/>
          </p:cNvSpPr>
          <p:nvPr>
            <p:ph type="title"/>
          </p:nvPr>
        </p:nvSpPr>
        <p:spPr/>
        <p:txBody>
          <a:bodyPr>
            <a:normAutofit fontScale="90000"/>
          </a:bodyPr>
          <a:lstStyle/>
          <a:p>
            <a:r>
              <a:rPr lang="en-US" sz="3600" b="1" i="1" smtClean="0">
                <a:solidFill>
                  <a:srgbClr val="FF0000"/>
                </a:solidFill>
              </a:rPr>
              <a:t/>
            </a:r>
            <a:br>
              <a:rPr lang="en-US" sz="3600" b="1" i="1" smtClean="0">
                <a:solidFill>
                  <a:srgbClr val="FF0000"/>
                </a:solidFill>
              </a:rPr>
            </a:br>
            <a:r>
              <a:rPr lang="en-US" sz="3600" b="1" i="1" smtClean="0">
                <a:solidFill>
                  <a:srgbClr val="FF0000"/>
                </a:solidFill>
              </a:rPr>
              <a:t>Clostridium perfringens</a:t>
            </a:r>
            <a:r>
              <a:rPr lang="en-US" sz="3600" b="1" smtClean="0">
                <a:solidFill>
                  <a:srgbClr val="FF0000"/>
                </a:solidFill>
              </a:rPr>
              <a:t> intoxication</a:t>
            </a:r>
            <a:r>
              <a:rPr lang="sw-KE" smtClean="0"/>
              <a:t/>
            </a:r>
            <a:br>
              <a:rPr lang="sw-KE" smtClean="0"/>
            </a:br>
            <a:endParaRPr lang="sw-KE" smtClean="0"/>
          </a:p>
        </p:txBody>
      </p:sp>
      <p:sp>
        <p:nvSpPr>
          <p:cNvPr id="124931" name="Content Placeholder 2"/>
          <p:cNvSpPr>
            <a:spLocks noGrp="1"/>
          </p:cNvSpPr>
          <p:nvPr>
            <p:ph idx="1"/>
          </p:nvPr>
        </p:nvSpPr>
        <p:spPr>
          <a:xfrm>
            <a:off x="457200" y="1371600"/>
            <a:ext cx="8229600" cy="4754563"/>
          </a:xfrm>
        </p:spPr>
        <p:txBody>
          <a:bodyPr/>
          <a:lstStyle/>
          <a:p>
            <a:pPr>
              <a:buFont typeface="Arial" pitchFamily="34" charset="0"/>
              <a:buNone/>
            </a:pPr>
            <a:r>
              <a:rPr lang="en-US" smtClean="0"/>
              <a:t>This is a food borne intoxication caused by </a:t>
            </a:r>
            <a:r>
              <a:rPr lang="en-US" i="1" smtClean="0"/>
              <a:t>Clostridium perfringens </a:t>
            </a:r>
            <a:r>
              <a:rPr lang="en-US" smtClean="0"/>
              <a:t>enterotoxin (CPE) produced in the gastrointestinal tract by enterotoxigenic strains of </a:t>
            </a:r>
            <a:r>
              <a:rPr lang="en-US" i="1" smtClean="0"/>
              <a:t>C. perfringens.</a:t>
            </a:r>
            <a:r>
              <a:rPr lang="en-US" smtClean="0"/>
              <a:t> </a:t>
            </a:r>
          </a:p>
          <a:p>
            <a:r>
              <a:rPr lang="en-US" smtClean="0"/>
              <a:t>The organism is found in the soil, dust, water, sewage marine sediments, decaying materials, intestinal tracts of humans and other animals. </a:t>
            </a:r>
            <a:endParaRPr lang="sw-KE" smtClean="0"/>
          </a:p>
          <a:p>
            <a:r>
              <a:rPr lang="en-US" smtClean="0"/>
              <a:t> This organism is a spore-forming, anaerobic, gram positive bacillus.</a:t>
            </a:r>
            <a:endParaRPr lang="sw-KE"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itle 1"/>
          <p:cNvSpPr>
            <a:spLocks noGrp="1"/>
          </p:cNvSpPr>
          <p:nvPr>
            <p:ph type="title"/>
          </p:nvPr>
        </p:nvSpPr>
        <p:spPr>
          <a:xfrm>
            <a:off x="457200" y="274638"/>
            <a:ext cx="8229600" cy="792162"/>
          </a:xfrm>
        </p:spPr>
        <p:txBody>
          <a:bodyPr/>
          <a:lstStyle/>
          <a:p>
            <a:r>
              <a:rPr lang="en-US" b="1" smtClean="0">
                <a:solidFill>
                  <a:schemeClr val="accent1"/>
                </a:solidFill>
                <a:latin typeface="Aharoni" pitchFamily="2" charset="-79"/>
                <a:cs typeface="Aharoni" pitchFamily="2" charset="-79"/>
              </a:rPr>
              <a:t>Infant botulism</a:t>
            </a:r>
            <a:endParaRPr lang="sw-KE" smtClean="0">
              <a:solidFill>
                <a:schemeClr val="accent1"/>
              </a:solidFill>
              <a:latin typeface="Aharoni" pitchFamily="2" charset="-79"/>
              <a:cs typeface="Aharoni" pitchFamily="2" charset="-79"/>
            </a:endParaRPr>
          </a:p>
        </p:txBody>
      </p:sp>
      <p:sp>
        <p:nvSpPr>
          <p:cNvPr id="161795" name="Content Placeholder 2"/>
          <p:cNvSpPr>
            <a:spLocks noGrp="1"/>
          </p:cNvSpPr>
          <p:nvPr>
            <p:ph idx="1"/>
          </p:nvPr>
        </p:nvSpPr>
        <p:spPr>
          <a:xfrm>
            <a:off x="457200" y="1219200"/>
            <a:ext cx="8229600" cy="4906963"/>
          </a:xfrm>
        </p:spPr>
        <p:txBody>
          <a:bodyPr/>
          <a:lstStyle/>
          <a:p>
            <a:r>
              <a:rPr lang="en-US" smtClean="0"/>
              <a:t>Occurs in infants less than 1 year of age following ingestion of spores in honey and syrup. </a:t>
            </a:r>
          </a:p>
          <a:p>
            <a:r>
              <a:rPr lang="en-US" smtClean="0"/>
              <a:t>The spores germinate in the gastrointestinal tract with toxin production. </a:t>
            </a:r>
          </a:p>
          <a:p>
            <a:r>
              <a:rPr lang="en-US" smtClean="0"/>
              <a:t> A high number of spores are found in feces of infants during acute phase of the disease. The number reduces as recovery progress.</a:t>
            </a:r>
          </a:p>
          <a:p>
            <a:r>
              <a:rPr lang="en-US" smtClean="0"/>
              <a:t>Symptoms are similar to adult botulism</a:t>
            </a:r>
            <a:endParaRPr lang="sw-KE" smtClean="0"/>
          </a:p>
          <a:p>
            <a:endParaRPr lang="sw-KE"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itle 1"/>
          <p:cNvSpPr>
            <a:spLocks noGrp="1"/>
          </p:cNvSpPr>
          <p:nvPr>
            <p:ph type="title"/>
          </p:nvPr>
        </p:nvSpPr>
        <p:spPr>
          <a:xfrm>
            <a:off x="457200" y="274638"/>
            <a:ext cx="8229600" cy="792162"/>
          </a:xfrm>
        </p:spPr>
        <p:txBody>
          <a:bodyPr/>
          <a:lstStyle/>
          <a:p>
            <a:r>
              <a:rPr lang="en-US" b="1" smtClean="0">
                <a:solidFill>
                  <a:srgbClr val="00B050"/>
                </a:solidFill>
              </a:rPr>
              <a:t>Diagnosis</a:t>
            </a:r>
            <a:endParaRPr lang="sw-KE" smtClean="0">
              <a:solidFill>
                <a:srgbClr val="00B050"/>
              </a:solidFill>
            </a:endParaRPr>
          </a:p>
        </p:txBody>
      </p:sp>
      <p:sp>
        <p:nvSpPr>
          <p:cNvPr id="163843" name="Content Placeholder 2"/>
          <p:cNvSpPr>
            <a:spLocks noGrp="1"/>
          </p:cNvSpPr>
          <p:nvPr>
            <p:ph idx="1"/>
          </p:nvPr>
        </p:nvSpPr>
        <p:spPr>
          <a:xfrm>
            <a:off x="457200" y="1143000"/>
            <a:ext cx="8229600" cy="4983163"/>
          </a:xfrm>
        </p:spPr>
        <p:txBody>
          <a:bodyPr/>
          <a:lstStyle/>
          <a:p>
            <a:pPr>
              <a:buFont typeface="Arial" pitchFamily="34" charset="0"/>
              <a:buNone/>
            </a:pPr>
            <a:r>
              <a:rPr lang="en-US" smtClean="0"/>
              <a:t>1. Use of clinical symptoms</a:t>
            </a:r>
            <a:endParaRPr lang="sw-KE" smtClean="0"/>
          </a:p>
          <a:p>
            <a:pPr>
              <a:buFont typeface="Arial" pitchFamily="34" charset="0"/>
              <a:buNone/>
            </a:pPr>
            <a:r>
              <a:rPr lang="en-US" smtClean="0"/>
              <a:t>2. Isolation of </a:t>
            </a:r>
            <a:r>
              <a:rPr lang="en-US" i="1" smtClean="0"/>
              <a:t>C. botulinium</a:t>
            </a:r>
            <a:r>
              <a:rPr lang="en-US" smtClean="0"/>
              <a:t> strain from food.</a:t>
            </a:r>
            <a:endParaRPr lang="sw-KE" smtClean="0"/>
          </a:p>
          <a:p>
            <a:pPr>
              <a:buFont typeface="Arial" pitchFamily="34" charset="0"/>
              <a:buNone/>
            </a:pPr>
            <a:r>
              <a:rPr lang="en-US" smtClean="0"/>
              <a:t>3. Demonstration of botulinal toxins in suspected food, patient serum, vomit and stool using the following methods:</a:t>
            </a:r>
            <a:endParaRPr lang="sw-KE" smtClean="0"/>
          </a:p>
          <a:p>
            <a:pPr>
              <a:buFont typeface="Arial" pitchFamily="34" charset="0"/>
              <a:buNone/>
            </a:pPr>
            <a:r>
              <a:rPr lang="en-US" smtClean="0"/>
              <a:t>	i). Biological methods e.g. mouse challenge and protection test</a:t>
            </a:r>
            <a:endParaRPr lang="sw-KE" smtClean="0"/>
          </a:p>
          <a:p>
            <a:pPr>
              <a:buFont typeface="Arial" pitchFamily="34" charset="0"/>
              <a:buNone/>
            </a:pPr>
            <a:r>
              <a:rPr lang="en-US" smtClean="0"/>
              <a:t>	ii). Serological methods e.g. diffusion, electrophoresis, ELISA etc</a:t>
            </a:r>
            <a:endParaRPr lang="sw-KE"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le 1"/>
          <p:cNvSpPr>
            <a:spLocks noGrp="1"/>
          </p:cNvSpPr>
          <p:nvPr>
            <p:ph type="title"/>
          </p:nvPr>
        </p:nvSpPr>
        <p:spPr>
          <a:xfrm>
            <a:off x="457200" y="304800"/>
            <a:ext cx="8229600" cy="838200"/>
          </a:xfrm>
        </p:spPr>
        <p:txBody>
          <a:bodyPr/>
          <a:lstStyle/>
          <a:p>
            <a:r>
              <a:rPr lang="en-US" smtClean="0">
                <a:solidFill>
                  <a:srgbClr val="00B050"/>
                </a:solidFill>
                <a:latin typeface="Aharoni" pitchFamily="2" charset="-79"/>
                <a:cs typeface="Aharoni" pitchFamily="2" charset="-79"/>
              </a:rPr>
              <a:t>Preventive measures</a:t>
            </a:r>
            <a:endParaRPr lang="sw-KE" smtClean="0">
              <a:solidFill>
                <a:srgbClr val="00B050"/>
              </a:solidFill>
              <a:latin typeface="Aharoni" pitchFamily="2" charset="-79"/>
              <a:cs typeface="Aharoni" pitchFamily="2" charset="-79"/>
            </a:endParaRPr>
          </a:p>
        </p:txBody>
      </p:sp>
      <p:sp>
        <p:nvSpPr>
          <p:cNvPr id="165891" name="Content Placeholder 2"/>
          <p:cNvSpPr>
            <a:spLocks noGrp="1"/>
          </p:cNvSpPr>
          <p:nvPr>
            <p:ph idx="1"/>
          </p:nvPr>
        </p:nvSpPr>
        <p:spPr>
          <a:xfrm>
            <a:off x="457200" y="1143000"/>
            <a:ext cx="8229600" cy="4983163"/>
          </a:xfrm>
        </p:spPr>
        <p:txBody>
          <a:bodyPr/>
          <a:lstStyle/>
          <a:p>
            <a:r>
              <a:rPr lang="en-US" sz="2800" smtClean="0"/>
              <a:t>Ensuring proper manufacturing practices e.g. ensure proper sterilization and preservation of canned meat</a:t>
            </a:r>
          </a:p>
          <a:p>
            <a:r>
              <a:rPr lang="en-US" sz="2800" smtClean="0"/>
              <a:t>Preserved foods possessing rancid or other odors should be rejected</a:t>
            </a:r>
          </a:p>
          <a:p>
            <a:r>
              <a:rPr lang="en-US" sz="2800" smtClean="0"/>
              <a:t>Proper heating of food before consumption to destroy heat labile neurotoxins. Food should be heated to 80</a:t>
            </a:r>
            <a:r>
              <a:rPr lang="en-US" sz="2800" baseline="30000" smtClean="0"/>
              <a:t>o</a:t>
            </a:r>
            <a:r>
              <a:rPr lang="en-US" sz="2800" smtClean="0"/>
              <a:t>C and temperature maintained for at least 10 min before eating.</a:t>
            </a:r>
          </a:p>
          <a:p>
            <a:r>
              <a:rPr lang="en-US" sz="2800" smtClean="0"/>
              <a:t>Picked foods are rendered safe if the brine used contain not less than 10 % common salt, in weaker brines, microorganisms can continue to multiply.</a:t>
            </a:r>
            <a:endParaRPr lang="sw-KE" sz="2800" smtClean="0"/>
          </a:p>
          <a:p>
            <a:endParaRPr lang="sw-KE" smtClean="0"/>
          </a:p>
          <a:p>
            <a:endParaRPr lang="sw-KE"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itle 1"/>
          <p:cNvSpPr>
            <a:spLocks noGrp="1"/>
          </p:cNvSpPr>
          <p:nvPr>
            <p:ph type="title"/>
          </p:nvPr>
        </p:nvSpPr>
        <p:spPr>
          <a:xfrm>
            <a:off x="457200" y="274638"/>
            <a:ext cx="8229600" cy="944562"/>
          </a:xfrm>
        </p:spPr>
        <p:txBody>
          <a:bodyPr/>
          <a:lstStyle/>
          <a:p>
            <a:r>
              <a:rPr lang="en-US" smtClean="0">
                <a:solidFill>
                  <a:srgbClr val="00B050"/>
                </a:solidFill>
              </a:rPr>
              <a:t>Prevention cont…</a:t>
            </a:r>
            <a:endParaRPr lang="sw-KE" smtClean="0">
              <a:solidFill>
                <a:srgbClr val="00B050"/>
              </a:solidFill>
            </a:endParaRPr>
          </a:p>
        </p:txBody>
      </p:sp>
      <p:sp>
        <p:nvSpPr>
          <p:cNvPr id="167939" name="Content Placeholder 2"/>
          <p:cNvSpPr>
            <a:spLocks noGrp="1"/>
          </p:cNvSpPr>
          <p:nvPr>
            <p:ph idx="1"/>
          </p:nvPr>
        </p:nvSpPr>
        <p:spPr>
          <a:xfrm>
            <a:off x="457200" y="1295400"/>
            <a:ext cx="8229600" cy="4830763"/>
          </a:xfrm>
        </p:spPr>
        <p:txBody>
          <a:bodyPr/>
          <a:lstStyle/>
          <a:p>
            <a:r>
              <a:rPr lang="en-US" smtClean="0"/>
              <a:t>Ensuring fast cooling of food. This will ensure that spores that may be remaining do not germinate in food.</a:t>
            </a:r>
            <a:endParaRPr lang="sw-KE" smtClean="0"/>
          </a:p>
          <a:p>
            <a:r>
              <a:rPr lang="en-US" smtClean="0"/>
              <a:t>Utmost care should be taken in the manufacture of cans, their transport, handling, storage and subsequent use during packaging of product.</a:t>
            </a:r>
            <a:endParaRPr lang="sw-KE" smtClean="0"/>
          </a:p>
          <a:p>
            <a:endParaRPr lang="sw-KE"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a:xfrm>
            <a:off x="457200" y="274638"/>
            <a:ext cx="8229600" cy="639762"/>
          </a:xfrm>
        </p:spPr>
        <p:txBody>
          <a:bodyPr>
            <a:normAutofit fontScale="90000"/>
          </a:bodyPr>
          <a:lstStyle/>
          <a:p>
            <a:r>
              <a:rPr lang="en-US" sz="3600" b="1" i="1" smtClean="0">
                <a:solidFill>
                  <a:srgbClr val="FF0000"/>
                </a:solidFill>
              </a:rPr>
              <a:t>Clostridium perfringens</a:t>
            </a:r>
            <a:r>
              <a:rPr lang="en-US" sz="3600" b="1" smtClean="0">
                <a:solidFill>
                  <a:srgbClr val="FF0000"/>
                </a:solidFill>
              </a:rPr>
              <a:t> intoxication…</a:t>
            </a:r>
            <a:endParaRPr lang="sw-KE" sz="3600" smtClean="0">
              <a:solidFill>
                <a:srgbClr val="FF0000"/>
              </a:solidFill>
            </a:endParaRPr>
          </a:p>
        </p:txBody>
      </p:sp>
      <p:sp>
        <p:nvSpPr>
          <p:cNvPr id="126979" name="Content Placeholder 2"/>
          <p:cNvSpPr>
            <a:spLocks noGrp="1"/>
          </p:cNvSpPr>
          <p:nvPr>
            <p:ph idx="1"/>
          </p:nvPr>
        </p:nvSpPr>
        <p:spPr>
          <a:xfrm>
            <a:off x="457200" y="1066800"/>
            <a:ext cx="8229600" cy="5059363"/>
          </a:xfrm>
        </p:spPr>
        <p:txBody>
          <a:bodyPr/>
          <a:lstStyle/>
          <a:p>
            <a:r>
              <a:rPr lang="en-US" sz="3000" smtClean="0"/>
              <a:t>Food poisoning strains have a variety of origins including human and animal feces, sewage and flies. </a:t>
            </a:r>
          </a:p>
          <a:p>
            <a:r>
              <a:rPr lang="en-US" sz="3000" smtClean="0"/>
              <a:t>Spores produced by these organisms can resist boiling for 4 or more hours.  </a:t>
            </a:r>
          </a:p>
          <a:p>
            <a:r>
              <a:rPr lang="en-US" sz="3000" smtClean="0"/>
              <a:t>If the spores are present as contaminants on raw meat they may resist boiling or steaming, and on slow cooling the spores will germinate into rapidly multiplying bacterial cells, which produce large amounts of toxin.</a:t>
            </a:r>
            <a:endParaRPr lang="sw-KE" sz="3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a:xfrm>
            <a:off x="457200" y="274638"/>
            <a:ext cx="8229600" cy="792162"/>
          </a:xfrm>
        </p:spPr>
        <p:txBody>
          <a:bodyPr>
            <a:normAutofit fontScale="90000"/>
          </a:bodyPr>
          <a:lstStyle/>
          <a:p>
            <a:r>
              <a:rPr lang="en-US" b="1" smtClean="0"/>
              <a:t/>
            </a:r>
            <a:br>
              <a:rPr lang="en-US" b="1" smtClean="0"/>
            </a:br>
            <a:r>
              <a:rPr lang="en-US" b="1" smtClean="0">
                <a:solidFill>
                  <a:srgbClr val="FF0000"/>
                </a:solidFill>
              </a:rPr>
              <a:t>Cause of intoxication</a:t>
            </a:r>
            <a:r>
              <a:rPr lang="sw-KE" smtClean="0"/>
              <a:t/>
            </a:r>
            <a:br>
              <a:rPr lang="sw-KE" smtClean="0"/>
            </a:br>
            <a:endParaRPr lang="sw-KE" smtClean="0"/>
          </a:p>
        </p:txBody>
      </p:sp>
      <p:sp>
        <p:nvSpPr>
          <p:cNvPr id="129027" name="Content Placeholder 2"/>
          <p:cNvSpPr>
            <a:spLocks noGrp="1"/>
          </p:cNvSpPr>
          <p:nvPr>
            <p:ph idx="1"/>
          </p:nvPr>
        </p:nvSpPr>
        <p:spPr>
          <a:xfrm>
            <a:off x="457200" y="1219200"/>
            <a:ext cx="8229600" cy="4906963"/>
          </a:xfrm>
        </p:spPr>
        <p:txBody>
          <a:bodyPr/>
          <a:lstStyle/>
          <a:p>
            <a:r>
              <a:rPr lang="en-US" sz="2900" smtClean="0"/>
              <a:t>Clostridium food borne intoxication is caused by the ingestion of food containing large numbers of vegetative cells of enterotoxigenic </a:t>
            </a:r>
            <a:r>
              <a:rPr lang="en-US" sz="2900" i="1" smtClean="0"/>
              <a:t>C. perfringens</a:t>
            </a:r>
            <a:r>
              <a:rPr lang="en-US" sz="2900" smtClean="0"/>
              <a:t> type A and some type C and D strains. </a:t>
            </a:r>
          </a:p>
          <a:p>
            <a:r>
              <a:rPr lang="en-US" sz="2900" smtClean="0"/>
              <a:t>These cells multiply in the intestine and sporulate releasing </a:t>
            </a:r>
            <a:r>
              <a:rPr lang="en-US" sz="2900" i="1" smtClean="0"/>
              <a:t>Clostridium perfringens</a:t>
            </a:r>
            <a:r>
              <a:rPr lang="en-US" sz="2900" smtClean="0"/>
              <a:t> enterotoxin (CPE). </a:t>
            </a:r>
          </a:p>
          <a:p>
            <a:r>
              <a:rPr lang="en-US" sz="2900" smtClean="0"/>
              <a:t>Sometimes CPE may be pre-formed in food, and once the food is consumed, symptoms may occur within 1-2 hours. </a:t>
            </a:r>
            <a:endParaRPr lang="sw-KE"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pPr>
              <a:defRPr/>
            </a:pPr>
            <a:r>
              <a:rPr lang="en-US" b="1" dirty="0" smtClean="0">
                <a:solidFill>
                  <a:schemeClr val="accent6">
                    <a:lumMod val="75000"/>
                  </a:schemeClr>
                </a:solidFill>
                <a:latin typeface="Aharoni" pitchFamily="2" charset="-79"/>
                <a:cs typeface="Aharoni" pitchFamily="2" charset="-79"/>
              </a:rPr>
              <a:t>Characteristics of CPE</a:t>
            </a:r>
            <a:endParaRPr lang="sw-KE" dirty="0" smtClean="0">
              <a:solidFill>
                <a:schemeClr val="accent6">
                  <a:lumMod val="75000"/>
                </a:schemeClr>
              </a:solidFill>
              <a:latin typeface="Aharoni" pitchFamily="2" charset="-79"/>
              <a:cs typeface="Aharoni" pitchFamily="2" charset="-79"/>
            </a:endParaRPr>
          </a:p>
        </p:txBody>
      </p:sp>
      <p:sp>
        <p:nvSpPr>
          <p:cNvPr id="94211" name="Content Placeholder 2"/>
          <p:cNvSpPr>
            <a:spLocks noGrp="1"/>
          </p:cNvSpPr>
          <p:nvPr>
            <p:ph idx="1"/>
          </p:nvPr>
        </p:nvSpPr>
        <p:spPr/>
        <p:txBody>
          <a:bodyPr/>
          <a:lstStyle/>
          <a:p>
            <a:pPr>
              <a:buFont typeface="Arial" charset="0"/>
              <a:buChar char="•"/>
              <a:defRPr/>
            </a:pPr>
            <a:r>
              <a:rPr lang="en-US" i="1" dirty="0" smtClean="0"/>
              <a:t>Clostridium </a:t>
            </a:r>
            <a:r>
              <a:rPr lang="en-US" i="1" dirty="0" err="1" smtClean="0"/>
              <a:t>perfringens</a:t>
            </a:r>
            <a:r>
              <a:rPr lang="en-US" i="1" dirty="0" smtClean="0"/>
              <a:t> </a:t>
            </a:r>
            <a:r>
              <a:rPr lang="en-US" dirty="0" err="1" smtClean="0"/>
              <a:t>enterotoxin</a:t>
            </a:r>
            <a:r>
              <a:rPr lang="en-US" dirty="0" smtClean="0"/>
              <a:t> (CPE) is  synthesized during </a:t>
            </a:r>
            <a:r>
              <a:rPr lang="en-US" dirty="0" err="1" smtClean="0"/>
              <a:t>sporulation</a:t>
            </a:r>
            <a:r>
              <a:rPr lang="en-US" dirty="0" smtClean="0"/>
              <a:t>. </a:t>
            </a:r>
          </a:p>
          <a:p>
            <a:pPr>
              <a:buFont typeface="Arial" charset="0"/>
              <a:buChar char="•"/>
              <a:defRPr/>
            </a:pPr>
            <a:r>
              <a:rPr lang="en-US" dirty="0" smtClean="0"/>
              <a:t>CPE is </a:t>
            </a:r>
            <a:r>
              <a:rPr lang="en-US" dirty="0" smtClean="0">
                <a:solidFill>
                  <a:srgbClr val="00B050"/>
                </a:solidFill>
                <a:latin typeface="Aharoni" pitchFamily="2" charset="-79"/>
                <a:cs typeface="Aharoni" pitchFamily="2" charset="-79"/>
              </a:rPr>
              <a:t>heat labile </a:t>
            </a:r>
            <a:r>
              <a:rPr lang="en-US" dirty="0" smtClean="0"/>
              <a:t>(destroyed at 60</a:t>
            </a:r>
            <a:r>
              <a:rPr lang="en-US" baseline="30000" dirty="0" smtClean="0"/>
              <a:t>o</a:t>
            </a:r>
            <a:r>
              <a:rPr lang="en-US" dirty="0" smtClean="0"/>
              <a:t>C for 10 min) and its activity is enhanced by </a:t>
            </a:r>
            <a:r>
              <a:rPr lang="en-US" dirty="0" err="1" smtClean="0"/>
              <a:t>trypsin</a:t>
            </a:r>
            <a:r>
              <a:rPr lang="en-US" dirty="0" smtClean="0"/>
              <a:t>.</a:t>
            </a:r>
          </a:p>
          <a:p>
            <a:pPr>
              <a:buFont typeface="Arial" charset="0"/>
              <a:buChar char="•"/>
              <a:defRPr/>
            </a:pPr>
            <a:r>
              <a:rPr lang="en-US" dirty="0" smtClean="0">
                <a:solidFill>
                  <a:schemeClr val="accent6">
                    <a:lumMod val="75000"/>
                  </a:schemeClr>
                </a:solidFill>
                <a:cs typeface="Aharoni" pitchFamily="2" charset="-79"/>
              </a:rPr>
              <a:t>Note</a:t>
            </a:r>
            <a:r>
              <a:rPr lang="en-US" dirty="0" smtClean="0">
                <a:solidFill>
                  <a:schemeClr val="tx2"/>
                </a:solidFill>
                <a:cs typeface="Aharoni" pitchFamily="2" charset="-79"/>
              </a:rPr>
              <a:t>:</a:t>
            </a:r>
            <a:r>
              <a:rPr lang="en-US" dirty="0" smtClean="0">
                <a:solidFill>
                  <a:schemeClr val="tx2"/>
                </a:solidFill>
                <a:cs typeface="Arial" pitchFamily="34" charset="0"/>
              </a:rPr>
              <a:t> </a:t>
            </a:r>
            <a:r>
              <a:rPr lang="en-US" dirty="0" smtClean="0">
                <a:solidFill>
                  <a:schemeClr val="tx2"/>
                </a:solidFill>
                <a:cs typeface="Times New Roman" pitchFamily="18" charset="0"/>
              </a:rPr>
              <a:t>The food poisoning strains are heat resistant and survive heating at 100</a:t>
            </a:r>
            <a:r>
              <a:rPr lang="en-US" baseline="30000" dirty="0" smtClean="0">
                <a:solidFill>
                  <a:schemeClr val="tx2"/>
                </a:solidFill>
                <a:cs typeface="Times New Roman" pitchFamily="18" charset="0"/>
              </a:rPr>
              <a:t>o</a:t>
            </a:r>
            <a:r>
              <a:rPr lang="en-US" dirty="0" smtClean="0">
                <a:solidFill>
                  <a:schemeClr val="tx2"/>
                </a:solidFill>
                <a:cs typeface="Times New Roman" pitchFamily="18" charset="0"/>
              </a:rPr>
              <a:t>C for 1 hr).</a:t>
            </a:r>
            <a:endParaRPr lang="sw-KE" dirty="0" smtClean="0">
              <a:solidFill>
                <a:schemeClr val="tx2"/>
              </a:solidFill>
              <a:cs typeface="Times New Roman" pitchFamily="18" charset="0"/>
            </a:endParaRPr>
          </a:p>
          <a:p>
            <a:pPr>
              <a:buFont typeface="Arial" charset="0"/>
              <a:buChar char="•"/>
              <a:defRPr/>
            </a:pPr>
            <a:endParaRPr lang="sw-KE"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a:xfrm>
            <a:off x="457200" y="274638"/>
            <a:ext cx="8229600" cy="868362"/>
          </a:xfrm>
        </p:spPr>
        <p:txBody>
          <a:bodyPr>
            <a:normAutofit fontScale="90000"/>
          </a:bodyPr>
          <a:lstStyle/>
          <a:p>
            <a:pPr>
              <a:defRPr/>
            </a:pPr>
            <a:r>
              <a:rPr lang="en-US" b="1" dirty="0" smtClean="0"/>
              <a:t/>
            </a:r>
            <a:br>
              <a:rPr lang="en-US" b="1" dirty="0" smtClean="0"/>
            </a:br>
            <a:r>
              <a:rPr lang="en-US" b="1" dirty="0" smtClean="0">
                <a:solidFill>
                  <a:schemeClr val="accent6">
                    <a:lumMod val="75000"/>
                  </a:schemeClr>
                </a:solidFill>
                <a:latin typeface="Aharoni" pitchFamily="2" charset="-79"/>
                <a:cs typeface="Aharoni" pitchFamily="2" charset="-79"/>
              </a:rPr>
              <a:t>Vehicle foods</a:t>
            </a:r>
            <a:r>
              <a:rPr lang="sw-KE" dirty="0" smtClean="0"/>
              <a:t/>
            </a:r>
            <a:br>
              <a:rPr lang="sw-KE" dirty="0" smtClean="0"/>
            </a:br>
            <a:endParaRPr lang="sw-KE" dirty="0" smtClean="0"/>
          </a:p>
        </p:txBody>
      </p:sp>
      <p:sp>
        <p:nvSpPr>
          <p:cNvPr id="133123" name="Content Placeholder 2"/>
          <p:cNvSpPr>
            <a:spLocks noGrp="1"/>
          </p:cNvSpPr>
          <p:nvPr>
            <p:ph idx="1"/>
          </p:nvPr>
        </p:nvSpPr>
        <p:spPr>
          <a:xfrm>
            <a:off x="457200" y="1219200"/>
            <a:ext cx="8229600" cy="4906963"/>
          </a:xfrm>
        </p:spPr>
        <p:txBody>
          <a:bodyPr/>
          <a:lstStyle/>
          <a:p>
            <a:r>
              <a:rPr lang="en-US" smtClean="0"/>
              <a:t>The food involved are those that are prepared one day and served the next day. </a:t>
            </a:r>
          </a:p>
          <a:p>
            <a:r>
              <a:rPr lang="en-US" smtClean="0"/>
              <a:t>Foods that have been involved include red meats, chickens, fish, pork, fruits, vegetables, spices etc. </a:t>
            </a:r>
          </a:p>
          <a:p>
            <a:r>
              <a:rPr lang="en-US" smtClean="0"/>
              <a:t>The heating of such foods is inadequate to destroy heat resistant endospores, </a:t>
            </a:r>
          </a:p>
          <a:p>
            <a:r>
              <a:rPr lang="en-US" smtClean="0"/>
              <a:t>Upon cooling and warming the endospores germinate and grow. </a:t>
            </a:r>
            <a:endParaRPr lang="sw-KE"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pPr>
              <a:defRPr/>
            </a:pPr>
            <a:r>
              <a:rPr lang="en-US" dirty="0" smtClean="0">
                <a:solidFill>
                  <a:schemeClr val="accent6">
                    <a:lumMod val="75000"/>
                  </a:schemeClr>
                </a:solidFill>
                <a:latin typeface="Aharoni" pitchFamily="2" charset="-79"/>
                <a:cs typeface="Aharoni" pitchFamily="2" charset="-79"/>
              </a:rPr>
              <a:t>Vehicle foods…</a:t>
            </a:r>
            <a:endParaRPr lang="sw-KE" dirty="0" smtClean="0">
              <a:solidFill>
                <a:schemeClr val="accent6">
                  <a:lumMod val="75000"/>
                </a:schemeClr>
              </a:solidFill>
              <a:latin typeface="Aharoni" pitchFamily="2" charset="-79"/>
              <a:cs typeface="Aharoni" pitchFamily="2" charset="-79"/>
            </a:endParaRPr>
          </a:p>
        </p:txBody>
      </p:sp>
      <p:sp>
        <p:nvSpPr>
          <p:cNvPr id="135171" name="Content Placeholder 2"/>
          <p:cNvSpPr>
            <a:spLocks noGrp="1"/>
          </p:cNvSpPr>
          <p:nvPr>
            <p:ph idx="1"/>
          </p:nvPr>
        </p:nvSpPr>
        <p:spPr>
          <a:xfrm>
            <a:off x="457200" y="1295400"/>
            <a:ext cx="8229600" cy="4830763"/>
          </a:xfrm>
        </p:spPr>
        <p:txBody>
          <a:bodyPr/>
          <a:lstStyle/>
          <a:p>
            <a:r>
              <a:rPr lang="en-US" smtClean="0"/>
              <a:t>Cooking kills the vegetables cells of </a:t>
            </a:r>
            <a:r>
              <a:rPr lang="en-US" i="1" smtClean="0"/>
              <a:t>Cl. perfringens</a:t>
            </a:r>
            <a:r>
              <a:rPr lang="en-US" smtClean="0"/>
              <a:t> but activates surviving spores, which will germinate and multiply. </a:t>
            </a:r>
          </a:p>
          <a:p>
            <a:r>
              <a:rPr lang="en-US" smtClean="0"/>
              <a:t>Foods poisoning occurs when the level reaches 10</a:t>
            </a:r>
            <a:r>
              <a:rPr lang="en-US" baseline="30000" smtClean="0"/>
              <a:t>7</a:t>
            </a:r>
            <a:r>
              <a:rPr lang="en-US" smtClean="0"/>
              <a:t>-10</a:t>
            </a:r>
            <a:r>
              <a:rPr lang="en-US" baseline="30000" smtClean="0"/>
              <a:t>8</a:t>
            </a:r>
            <a:r>
              <a:rPr lang="en-US" smtClean="0"/>
              <a:t> cells/g of food, </a:t>
            </a:r>
            <a:endParaRPr lang="sw-KE" smtClean="0"/>
          </a:p>
          <a:p>
            <a:r>
              <a:rPr lang="en-US" smtClean="0"/>
              <a:t>Growth is enhanced by anaerobic conditions  achieved after removal of oxygen by cooking., </a:t>
            </a:r>
            <a:endParaRPr lang="sw-KE"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b="1" dirty="0" smtClean="0">
                <a:solidFill>
                  <a:schemeClr val="accent6">
                    <a:lumMod val="75000"/>
                  </a:schemeClr>
                </a:solidFill>
                <a:latin typeface="Aharoni" pitchFamily="2" charset="-79"/>
                <a:cs typeface="Aharoni" pitchFamily="2" charset="-79"/>
              </a:rPr>
              <a:t>Mode of transmission to foods</a:t>
            </a:r>
            <a:endParaRPr lang="sw-KE" sz="4000" dirty="0">
              <a:solidFill>
                <a:schemeClr val="accent6">
                  <a:lumMod val="75000"/>
                </a:schemeClr>
              </a:solidFill>
              <a:latin typeface="Aharoni" pitchFamily="2" charset="-79"/>
              <a:cs typeface="Aharoni" pitchFamily="2" charset="-79"/>
            </a:endParaRPr>
          </a:p>
        </p:txBody>
      </p:sp>
      <p:sp>
        <p:nvSpPr>
          <p:cNvPr id="137219" name="Content Placeholder 2"/>
          <p:cNvSpPr>
            <a:spLocks noGrp="1"/>
          </p:cNvSpPr>
          <p:nvPr>
            <p:ph idx="1"/>
          </p:nvPr>
        </p:nvSpPr>
        <p:spPr/>
        <p:txBody>
          <a:bodyPr/>
          <a:lstStyle/>
          <a:p>
            <a:pPr>
              <a:buFont typeface="Arial" pitchFamily="34" charset="0"/>
              <a:buNone/>
            </a:pPr>
            <a:r>
              <a:rPr lang="en-US" smtClean="0"/>
              <a:t>1. </a:t>
            </a:r>
            <a:r>
              <a:rPr lang="en-US" sz="4000" smtClean="0"/>
              <a:t>Directly from slaughter animals</a:t>
            </a:r>
            <a:endParaRPr lang="sw-KE" sz="4000" smtClean="0"/>
          </a:p>
          <a:p>
            <a:pPr>
              <a:buFont typeface="Arial" pitchFamily="34" charset="0"/>
              <a:buNone/>
            </a:pPr>
            <a:r>
              <a:rPr lang="en-US" sz="4000" smtClean="0"/>
              <a:t>2. Contamination of slaughter meat from containers, handlers, dust, and water.</a:t>
            </a:r>
          </a:p>
          <a:p>
            <a:pPr>
              <a:buFont typeface="Arial" pitchFamily="34" charset="0"/>
              <a:buNone/>
            </a:pPr>
            <a:r>
              <a:rPr lang="en-US" sz="4000" smtClean="0"/>
              <a:t>3. Cross -contamination in the kitchen environment.</a:t>
            </a:r>
            <a:endParaRPr lang="sw-KE" sz="4000" smtClean="0"/>
          </a:p>
          <a:p>
            <a:pPr>
              <a:buFont typeface="Arial" pitchFamily="34" charset="0"/>
              <a:buNone/>
            </a:pPr>
            <a:endParaRPr lang="sw-KE" smtClean="0"/>
          </a:p>
          <a:p>
            <a:endParaRPr lang="sw-KE"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solidFill>
                  <a:schemeClr val="accent6">
                    <a:lumMod val="75000"/>
                  </a:schemeClr>
                </a:solidFill>
                <a:latin typeface="Aharoni" pitchFamily="2" charset="-79"/>
                <a:cs typeface="Aharoni" pitchFamily="2" charset="-79"/>
              </a:rPr>
              <a:t>Symptoms of disease in man</a:t>
            </a:r>
            <a:endParaRPr lang="sw-KE" dirty="0">
              <a:solidFill>
                <a:schemeClr val="accent6">
                  <a:lumMod val="75000"/>
                </a:schemeClr>
              </a:solidFill>
              <a:latin typeface="Aharoni" pitchFamily="2" charset="-79"/>
              <a:cs typeface="Aharoni" pitchFamily="2" charset="-79"/>
            </a:endParaRPr>
          </a:p>
        </p:txBody>
      </p:sp>
      <p:sp>
        <p:nvSpPr>
          <p:cNvPr id="139267" name="Content Placeholder 2"/>
          <p:cNvSpPr>
            <a:spLocks noGrp="1"/>
          </p:cNvSpPr>
          <p:nvPr>
            <p:ph idx="1"/>
          </p:nvPr>
        </p:nvSpPr>
        <p:spPr>
          <a:xfrm>
            <a:off x="457200" y="1447800"/>
            <a:ext cx="8229600" cy="4678363"/>
          </a:xfrm>
        </p:spPr>
        <p:txBody>
          <a:bodyPr/>
          <a:lstStyle/>
          <a:p>
            <a:r>
              <a:rPr lang="en-US" smtClean="0"/>
              <a:t>Symptoms appear 6-24 hours after ingestion of a large number of viable vegetative cells up to 5x10</a:t>
            </a:r>
            <a:r>
              <a:rPr lang="en-US" baseline="30000" smtClean="0"/>
              <a:t>8</a:t>
            </a:r>
            <a:r>
              <a:rPr lang="en-US" smtClean="0"/>
              <a:t>/g food, but not after ingestion of spores. </a:t>
            </a:r>
          </a:p>
          <a:p>
            <a:r>
              <a:rPr lang="en-US" smtClean="0"/>
              <a:t>Symptoms include nausea, intestinal cramps, pronounced diarrhea,</a:t>
            </a:r>
          </a:p>
          <a:p>
            <a:r>
              <a:rPr lang="en-US" smtClean="0"/>
              <a:t> Vomiting is rare and the illness takes a duration of 1-2 days.</a:t>
            </a:r>
            <a:endParaRPr lang="sw-KE" smtClean="0"/>
          </a:p>
          <a:p>
            <a:pPr>
              <a:buFont typeface="Arial" pitchFamily="34" charset="0"/>
              <a:buNone/>
            </a:pPr>
            <a:endParaRPr lang="sw-KE" smtClean="0"/>
          </a:p>
          <a:p>
            <a:endParaRPr lang="sw-KE"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1369</Words>
  <Application>Microsoft Office PowerPoint</Application>
  <PresentationFormat>On-screen Show (4:3)</PresentationFormat>
  <Paragraphs>119</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Food Borne Diseases</vt:lpstr>
      <vt:lpstr> Clostridium perfringens intoxication </vt:lpstr>
      <vt:lpstr>Clostridium perfringens intoxication…</vt:lpstr>
      <vt:lpstr> Cause of intoxication </vt:lpstr>
      <vt:lpstr>Characteristics of CPE</vt:lpstr>
      <vt:lpstr> Vehicle foods </vt:lpstr>
      <vt:lpstr>Vehicle foods…</vt:lpstr>
      <vt:lpstr>Mode of transmission to foods</vt:lpstr>
      <vt:lpstr>Symptoms of disease in man</vt:lpstr>
      <vt:lpstr>Diagnosis</vt:lpstr>
      <vt:lpstr>Prevention</vt:lpstr>
      <vt:lpstr>Clostridium botulinum foodborne  Intoxication</vt:lpstr>
      <vt:lpstr>Slide 13</vt:lpstr>
      <vt:lpstr>Growth characteristics</vt:lpstr>
      <vt:lpstr>Characteristic of Botulinal toxins</vt:lpstr>
      <vt:lpstr>Types of foods implicated</vt:lpstr>
      <vt:lpstr>Role of preservatives in meat</vt:lpstr>
      <vt:lpstr>Mode of transmission</vt:lpstr>
      <vt:lpstr>Symptoms of the disease in man</vt:lpstr>
      <vt:lpstr>Infant botulism</vt:lpstr>
      <vt:lpstr>Diagnosis</vt:lpstr>
      <vt:lpstr>Preventive measures</vt:lpstr>
      <vt:lpstr>Prevention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Borne Diseases</dc:title>
  <dc:creator>nEda</dc:creator>
  <cp:lastModifiedBy>nEda</cp:lastModifiedBy>
  <cp:revision>1</cp:revision>
  <dcterms:created xsi:type="dcterms:W3CDTF">2020-04-13T18:02:44Z</dcterms:created>
  <dcterms:modified xsi:type="dcterms:W3CDTF">2020-04-13T18:04:29Z</dcterms:modified>
</cp:coreProperties>
</file>